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80" r:id="rId7"/>
    <p:sldId id="262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3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F74"/>
    <a:srgbClr val="EAEAEA"/>
    <a:srgbClr val="D2FFD4"/>
    <a:srgbClr val="90F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5"/>
    <p:restoredTop sz="76871"/>
  </p:normalViewPr>
  <p:slideViewPr>
    <p:cSldViewPr snapToGrid="0">
      <p:cViewPr varScale="1">
        <p:scale>
          <a:sx n="97" d="100"/>
          <a:sy n="97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A9AC2-B749-BD4C-9364-00D9C68B83EC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3856D-CAA3-2746-8518-FEF90BB81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208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과제 개요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추진 배경 </a:t>
            </a:r>
            <a:r>
              <a:rPr kumimoji="1" lang="en-US" altLang="ko-KR" dirty="0"/>
              <a:t>/ </a:t>
            </a:r>
            <a:r>
              <a:rPr kumimoji="1" lang="ko-KR" altLang="en-US" dirty="0"/>
              <a:t>기업 요구사항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과제 목표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과제 해결방안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접근 방법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시스템 구조 등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주요 개발내용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구성요소별 개발사항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4. </a:t>
            </a:r>
            <a:r>
              <a:rPr kumimoji="1" lang="ko-KR" altLang="en-US" dirty="0"/>
              <a:t>개발성과 분석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목표 대비 개발성과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기대효과 측면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5. </a:t>
            </a:r>
            <a:r>
              <a:rPr kumimoji="1" lang="ko-KR" altLang="en-US" dirty="0"/>
              <a:t>과제를 통한 교훈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과제를 통해 배운 내용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주요 문제점 극복사항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향후 계획 등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730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34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472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4423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5177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265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64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378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4796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4704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096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7638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나중에 실제 캡쳐화면으로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2313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644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97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74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43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276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997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442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3856D-CAA3-2746-8518-FEF90BB8198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6136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EE5DC-25C7-64B7-8F36-0691F4EB1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D515A7-0069-5AC5-387D-684C0CE07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2C1F02-C7DE-7597-7FF8-1832E8D9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88B58-A09F-2513-066C-5E1CDC6C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A92DA-DE13-1AFC-0640-DAC0031C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19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52D8E-C245-CDDB-C894-A8FDD442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755AE5-2F16-8BA2-DD31-7C9CA16AF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F0628-ED57-7AD2-D6F1-19CB59D3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CED07-EED9-332C-FC23-8CAB12D3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173FE-6041-7B3A-F8F1-583422E0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83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561B35-E6E7-823C-F258-381BED49B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289063-AD70-56E0-305A-AC5E56D4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826A3-E909-89F1-86EC-0CF5CB09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1BD12-D616-CD3E-95F7-A99CD2DC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E1F5C-B531-0AB7-8DAE-146F57CB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023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09EA-C422-499F-993A-CBCE7EA7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7351D-26C0-B3A3-EF59-851B2BA6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1FA36-5365-865E-1558-42D5CBFC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7DFC9-350D-5443-CF5D-86465770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EE0FC-6A19-03E0-6FAF-E8CA3CCD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85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A8F3B-B7FD-A868-2198-EDD2968B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681796-A1B5-2FC5-BD90-BF34A7D03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2058F-8560-9976-39B0-ED8E0409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DEBE2-64D1-E8BC-087D-0A9D6257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8178F-B9E2-4272-147E-9EEE6AEE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24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4610B-B0AC-8CD6-15C6-D7DB7F30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7ECBB-3555-CC6C-BAA8-59520092D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A7E398-B492-D57C-333C-E39C12EF9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FC079-0FDD-C3A3-1435-BD354251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7C84D-F65E-5141-769C-4B5B1A06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26FDC-35F8-9BFB-DF0E-F7443A16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13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E006E-22E0-A141-D9CF-034EDCB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847885-D415-F86D-10ED-DA56926E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D0A921-79F8-BCD5-686C-0CC2224E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220C50-8F82-0103-4C29-A41908A0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B96BC-31E1-2FDA-A0BF-858655648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8EB353-52DB-E308-F6DE-C8928777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92982C-97D8-EC44-2700-A34DAE01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0C8C12-D546-183E-4D53-DCB9CF8B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961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CD263-46D5-848E-EA8F-B02B5656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D22D8-72D6-7BC2-188F-F5814351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408D7-D974-543F-599F-C1776818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66083A-1612-117F-DDE7-5BC215BB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657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E9B58B-73B0-7F30-1B26-D03207A8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975C69-6D07-40FB-5C97-B1E8C795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E859D-4743-F243-D9B5-33679A22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96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C12DD-ADD0-2F95-9FED-4E1FBFAA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7FB3E-5901-0899-D9FE-B036BE04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CDA36A-F8AD-1658-9596-F68094901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D6C98-1B89-8C82-18B0-9E259A6C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B7A60-C680-81A6-A55C-05E4A2DB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A8741D-8577-57D1-2D2B-F05EA4FC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000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D6399-AEE2-B434-D703-2EB49C35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1DD2A4-4339-1ECB-1DCD-C8511FD20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E8A248-6BB4-B351-92A3-639265C44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AC909-7617-8934-F617-E4B01B26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8F3852-4C7A-B280-4F47-2C2C8493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6BD7F-DD90-9A19-B916-1F0F0362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762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244304-171B-891E-3B4D-2FEBD52A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990D7A-C2BC-462E-B8ED-D70B07077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C254A-DB55-9FFE-DDC1-BC3B6E24A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4EC2-D996-1B45-9A60-2A4A35638D29}" type="datetimeFigureOut">
              <a:rPr kumimoji="1" lang="ko-Kore-KR" altLang="en-US" smtClean="0"/>
              <a:t>2023. 8. 23.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3439B-0B5F-AEEF-DEA3-F0D919CC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66372-FA79-BDF6-D979-77D9164A9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36149-AFB5-5043-96A1-67ABC5A61F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38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tabby-marsupial-a8a.notion.site/API-4e4cd9d8540a4961bc77b733183e5e5f?pvs=4" TargetMode="Externa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7">
            <a:extLst>
              <a:ext uri="{FF2B5EF4-FFF2-40B4-BE49-F238E27FC236}">
                <a16:creationId xmlns:a16="http://schemas.microsoft.com/office/drawing/2014/main" id="{9B1F7BAA-6B2D-59E0-ABAB-18BB104E8512}"/>
              </a:ext>
            </a:extLst>
          </p:cNvPr>
          <p:cNvSpPr/>
          <p:nvPr/>
        </p:nvSpPr>
        <p:spPr>
          <a:xfrm>
            <a:off x="615950" y="1119416"/>
            <a:ext cx="10960100" cy="3556000"/>
          </a:xfrm>
          <a:prstGeom prst="snip2DiagRect">
            <a:avLst>
              <a:gd name="adj1" fmla="val 0"/>
              <a:gd name="adj2" fmla="val 10596"/>
            </a:avLst>
          </a:prstGeom>
          <a:solidFill>
            <a:schemeClr val="bg1">
              <a:lumMod val="95000"/>
            </a:schemeClr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E8134-FFB7-7608-BC77-77DC4C67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354"/>
            <a:ext cx="9144000" cy="1365477"/>
          </a:xfrm>
        </p:spPr>
        <p:txBody>
          <a:bodyPr>
            <a:noAutofit/>
          </a:bodyPr>
          <a:lstStyle/>
          <a:p>
            <a:pPr algn="l"/>
            <a:r>
              <a:rPr kumimoji="1" lang="en-US" altLang="ko-Kore-KR" sz="10000" dirty="0">
                <a:latin typeface="+mj-ea"/>
              </a:rPr>
              <a:t>NURVO</a:t>
            </a:r>
            <a:endParaRPr kumimoji="1" lang="ko-Kore-KR" altLang="en-US" sz="10000" dirty="0">
              <a:latin typeface="+mj-ea"/>
            </a:endParaRPr>
          </a:p>
        </p:txBody>
      </p:sp>
      <p:pic>
        <p:nvPicPr>
          <p:cNvPr id="1026" name="Picture 2" descr="동국대학교 로고">
            <a:extLst>
              <a:ext uri="{FF2B5EF4-FFF2-40B4-BE49-F238E27FC236}">
                <a16:creationId xmlns:a16="http://schemas.microsoft.com/office/drawing/2014/main" id="{CB2A4365-B557-5615-06E1-0C816DD2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52" y="6082192"/>
            <a:ext cx="1800473" cy="6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B71E225-E194-5090-0CA7-1ED499DAAB66}"/>
              </a:ext>
            </a:extLst>
          </p:cNvPr>
          <p:cNvSpPr/>
          <p:nvPr/>
        </p:nvSpPr>
        <p:spPr>
          <a:xfrm flipH="1">
            <a:off x="1800925" y="2091838"/>
            <a:ext cx="43200" cy="43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양쪽 모서리가 잘린 사각형 8">
            <a:extLst>
              <a:ext uri="{FF2B5EF4-FFF2-40B4-BE49-F238E27FC236}">
                <a16:creationId xmlns:a16="http://schemas.microsoft.com/office/drawing/2014/main" id="{86652B9B-D6A7-E569-A471-75DC5D476CFA}"/>
              </a:ext>
            </a:extLst>
          </p:cNvPr>
          <p:cNvSpPr/>
          <p:nvPr/>
        </p:nvSpPr>
        <p:spPr>
          <a:xfrm>
            <a:off x="615950" y="454953"/>
            <a:ext cx="4349750" cy="6604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D6790-EF5A-98BE-4300-D53D4A9BB6DC}"/>
              </a:ext>
            </a:extLst>
          </p:cNvPr>
          <p:cNvSpPr txBox="1"/>
          <p:nvPr/>
        </p:nvSpPr>
        <p:spPr>
          <a:xfrm>
            <a:off x="1625600" y="2164201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bg1">
                    <a:lumMod val="50000"/>
                  </a:schemeClr>
                </a:solidFill>
              </a:rPr>
              <a:t>간호영어회화 어플리케이션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421C49-CC83-B497-9F9D-4A18FA57E83D}"/>
              </a:ext>
            </a:extLst>
          </p:cNvPr>
          <p:cNvSpPr/>
          <p:nvPr/>
        </p:nvSpPr>
        <p:spPr>
          <a:xfrm flipH="1">
            <a:off x="2044165" y="2091838"/>
            <a:ext cx="43200" cy="43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F0255-5004-EAF6-6D5F-D45AFF3FA3BA}"/>
              </a:ext>
            </a:extLst>
          </p:cNvPr>
          <p:cNvSpPr txBox="1"/>
          <p:nvPr/>
        </p:nvSpPr>
        <p:spPr>
          <a:xfrm>
            <a:off x="1035376" y="601782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2023 SUMMER </a:t>
            </a:r>
            <a:r>
              <a:rPr kumimoji="1" lang="ko-Kore-KR" altLang="en-US" b="1" dirty="0">
                <a:solidFill>
                  <a:schemeClr val="bg1"/>
                </a:solidFill>
              </a:rPr>
              <a:t>산학연계프로젝트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820FD-7587-3B55-9591-DE7BA3223439}"/>
              </a:ext>
            </a:extLst>
          </p:cNvPr>
          <p:cNvSpPr txBox="1"/>
          <p:nvPr/>
        </p:nvSpPr>
        <p:spPr>
          <a:xfrm>
            <a:off x="1058861" y="494360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T1 </a:t>
            </a:r>
            <a:r>
              <a:rPr kumimoji="1" lang="en-US" altLang="ko-Kore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CoCo</a:t>
            </a:r>
            <a:endParaRPr kumimoji="1" lang="en-US" altLang="ko-Kore-KR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전지민  </a:t>
            </a:r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|  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박혜림 </a:t>
            </a:r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|  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홍범선  </a:t>
            </a:r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|  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김유리</a:t>
            </a:r>
          </a:p>
        </p:txBody>
      </p:sp>
    </p:spTree>
    <p:extLst>
      <p:ext uri="{BB962C8B-B14F-4D97-AF65-F5344CB8AC3E}">
        <p14:creationId xmlns:p14="http://schemas.microsoft.com/office/powerpoint/2010/main" val="250586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461170" y="2754913"/>
            <a:ext cx="1058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4710975" y="2970356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개발 내용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57599" y="2766626"/>
            <a:ext cx="1633781" cy="11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3-1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주요 기능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80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Node.js | Node.js의 시작 (feat. Express)">
            <a:extLst>
              <a:ext uri="{FF2B5EF4-FFF2-40B4-BE49-F238E27FC236}">
                <a16:creationId xmlns:a16="http://schemas.microsoft.com/office/drawing/2014/main" id="{388E53B9-FDC6-11B1-A115-3B8273AA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1" y="3340871"/>
            <a:ext cx="2788664" cy="1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사각형: 둥근 모서리 63">
            <a:extLst>
              <a:ext uri="{FF2B5EF4-FFF2-40B4-BE49-F238E27FC236}">
                <a16:creationId xmlns:a16="http://schemas.microsoft.com/office/drawing/2014/main" id="{4C875486-F28C-94D3-6966-EEB60D31FD37}"/>
              </a:ext>
            </a:extLst>
          </p:cNvPr>
          <p:cNvSpPr/>
          <p:nvPr/>
        </p:nvSpPr>
        <p:spPr>
          <a:xfrm>
            <a:off x="653143" y="2049410"/>
            <a:ext cx="3212571" cy="3503492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63">
            <a:extLst>
              <a:ext uri="{FF2B5EF4-FFF2-40B4-BE49-F238E27FC236}">
                <a16:creationId xmlns:a16="http://schemas.microsoft.com/office/drawing/2014/main" id="{DCD55241-1D4A-CB5C-C343-01C00C305BEA}"/>
              </a:ext>
            </a:extLst>
          </p:cNvPr>
          <p:cNvSpPr/>
          <p:nvPr/>
        </p:nvSpPr>
        <p:spPr>
          <a:xfrm>
            <a:off x="4489715" y="2049410"/>
            <a:ext cx="3212571" cy="3503492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63">
            <a:extLst>
              <a:ext uri="{FF2B5EF4-FFF2-40B4-BE49-F238E27FC236}">
                <a16:creationId xmlns:a16="http://schemas.microsoft.com/office/drawing/2014/main" id="{E44C0F2C-2049-F6B2-9953-39A095602A01}"/>
              </a:ext>
            </a:extLst>
          </p:cNvPr>
          <p:cNvSpPr/>
          <p:nvPr/>
        </p:nvSpPr>
        <p:spPr>
          <a:xfrm>
            <a:off x="8326288" y="2049410"/>
            <a:ext cx="3212571" cy="3503492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React Native] 4 반응형, 적응형 사용자 인터페이스 만들기">
            <a:extLst>
              <a:ext uri="{FF2B5EF4-FFF2-40B4-BE49-F238E27FC236}">
                <a16:creationId xmlns:a16="http://schemas.microsoft.com/office/drawing/2014/main" id="{1C5FD0B4-985F-EE7C-6F39-26369D29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42" y="2276757"/>
            <a:ext cx="2032502" cy="10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ostgreSQL: Open Source Databases | OVHcloud">
            <a:extLst>
              <a:ext uri="{FF2B5EF4-FFF2-40B4-BE49-F238E27FC236}">
                <a16:creationId xmlns:a16="http://schemas.microsoft.com/office/drawing/2014/main" id="{25C676B7-2B1D-B87D-B3BF-9241D2D8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1" y="4632332"/>
            <a:ext cx="2233584" cy="6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Notion - YouTube">
            <a:extLst>
              <a:ext uri="{FF2B5EF4-FFF2-40B4-BE49-F238E27FC236}">
                <a16:creationId xmlns:a16="http://schemas.microsoft.com/office/drawing/2014/main" id="{3D3B5275-2A96-60CE-38B8-701299216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06" y="2276757"/>
            <a:ext cx="1364217" cy="13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ithub]깃허브 기본 개념">
            <a:extLst>
              <a:ext uri="{FF2B5EF4-FFF2-40B4-BE49-F238E27FC236}">
                <a16:creationId xmlns:a16="http://schemas.microsoft.com/office/drawing/2014/main" id="{6857D361-0FDA-17EC-3E66-DE101B505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t="18181" r="30322" b="20485"/>
          <a:stretch/>
        </p:blipFill>
        <p:spPr bwMode="auto">
          <a:xfrm>
            <a:off x="6164874" y="3038189"/>
            <a:ext cx="1474860" cy="13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icrosoft Apps">
            <a:extLst>
              <a:ext uri="{FF2B5EF4-FFF2-40B4-BE49-F238E27FC236}">
                <a16:creationId xmlns:a16="http://schemas.microsoft.com/office/drawing/2014/main" id="{A2ED21C3-D735-B266-B8A5-2701AB4C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57" y="4058060"/>
            <a:ext cx="1148543" cy="1148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30" name="Picture 14" descr="GCP : Google Text to Speech - hypemarc | 하이프마크">
            <a:extLst>
              <a:ext uri="{FF2B5EF4-FFF2-40B4-BE49-F238E27FC236}">
                <a16:creationId xmlns:a16="http://schemas.microsoft.com/office/drawing/2014/main" id="{39ED6996-599B-9141-2B42-77B6C0EB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63" y="2142614"/>
            <a:ext cx="1548015" cy="15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세상에서 가장 안정적이고 빠른 메시지 발송 플랫폼 - 쿨에스엠에스">
            <a:extLst>
              <a:ext uri="{FF2B5EF4-FFF2-40B4-BE49-F238E27FC236}">
                <a16:creationId xmlns:a16="http://schemas.microsoft.com/office/drawing/2014/main" id="{AB427F6C-0AA8-BCA2-2A76-D354767E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270" y="3306096"/>
            <a:ext cx="2233584" cy="8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88393D89-371A-AEA5-3C9B-E61FBFAA8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13510" r="19409" b="15000"/>
          <a:stretch/>
        </p:blipFill>
        <p:spPr bwMode="auto">
          <a:xfrm>
            <a:off x="8874047" y="4293084"/>
            <a:ext cx="1548015" cy="10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6D7B7-8F83-DD2C-F85B-F51FCC929AAA}"/>
              </a:ext>
            </a:extLst>
          </p:cNvPr>
          <p:cNvSpPr txBox="1"/>
          <p:nvPr/>
        </p:nvSpPr>
        <p:spPr>
          <a:xfrm>
            <a:off x="1253142" y="5672979"/>
            <a:ext cx="188906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2F3CA-6ECA-841A-BE9B-2D4F2FD5670D}"/>
              </a:ext>
            </a:extLst>
          </p:cNvPr>
          <p:cNvSpPr txBox="1"/>
          <p:nvPr/>
        </p:nvSpPr>
        <p:spPr>
          <a:xfrm>
            <a:off x="5723879" y="5672979"/>
            <a:ext cx="8819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협업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CF808-687E-FF21-2AFD-8AF441492202}"/>
              </a:ext>
            </a:extLst>
          </p:cNvPr>
          <p:cNvSpPr txBox="1"/>
          <p:nvPr/>
        </p:nvSpPr>
        <p:spPr>
          <a:xfrm>
            <a:off x="9638283" y="5672979"/>
            <a:ext cx="8819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기타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3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 기능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0C9B1-E939-46F2-94FC-31BBE447165E}"/>
              </a:ext>
            </a:extLst>
          </p:cNvPr>
          <p:cNvSpPr txBox="1"/>
          <p:nvPr/>
        </p:nvSpPr>
        <p:spPr>
          <a:xfrm>
            <a:off x="1548468" y="1993917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회원 기능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도넛[D] 3">
            <a:extLst>
              <a:ext uri="{FF2B5EF4-FFF2-40B4-BE49-F238E27FC236}">
                <a16:creationId xmlns:a16="http://schemas.microsoft.com/office/drawing/2014/main" id="{E89D3F16-F269-DB10-E84E-8043EC894D7E}"/>
              </a:ext>
            </a:extLst>
          </p:cNvPr>
          <p:cNvSpPr/>
          <p:nvPr/>
        </p:nvSpPr>
        <p:spPr>
          <a:xfrm>
            <a:off x="748483" y="1896271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BE1BA-4E56-61F2-7240-40CD53674668}"/>
              </a:ext>
            </a:extLst>
          </p:cNvPr>
          <p:cNvSpPr txBox="1"/>
          <p:nvPr/>
        </p:nvSpPr>
        <p:spPr>
          <a:xfrm>
            <a:off x="1548468" y="3045672"/>
            <a:ext cx="3747548" cy="257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2200" dirty="0"/>
              <a:t>회원가입</a:t>
            </a:r>
            <a:r>
              <a:rPr lang="en-US" altLang="ko-Kore-KR" sz="2200" dirty="0"/>
              <a:t>, </a:t>
            </a:r>
            <a:r>
              <a:rPr lang="ko-Kore-KR" altLang="en-US" sz="2200" dirty="0"/>
              <a:t>로그인</a:t>
            </a:r>
            <a:endParaRPr lang="en-US" altLang="ko-Kore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2200" dirty="0"/>
              <a:t>사용자 학습 목표 지정</a:t>
            </a:r>
            <a:endParaRPr lang="en-US" altLang="ko-Kore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사용자 학습 저장 및 리뷰</a:t>
            </a:r>
            <a:endParaRPr lang="en-US" altLang="ko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출석 체크</a:t>
            </a:r>
            <a:endParaRPr lang="en-US" altLang="ko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DED41-560B-0051-38A3-7778A2596E8E}"/>
              </a:ext>
            </a:extLst>
          </p:cNvPr>
          <p:cNvSpPr txBox="1"/>
          <p:nvPr/>
        </p:nvSpPr>
        <p:spPr>
          <a:xfrm>
            <a:off x="6984658" y="1993917"/>
            <a:ext cx="25989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학습 컨텐츠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도넛[D] 3">
            <a:extLst>
              <a:ext uri="{FF2B5EF4-FFF2-40B4-BE49-F238E27FC236}">
                <a16:creationId xmlns:a16="http://schemas.microsoft.com/office/drawing/2014/main" id="{24C8FF33-31E5-B77C-A684-F48134B1D732}"/>
              </a:ext>
            </a:extLst>
          </p:cNvPr>
          <p:cNvSpPr/>
          <p:nvPr/>
        </p:nvSpPr>
        <p:spPr>
          <a:xfrm>
            <a:off x="6184673" y="1896271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F463-B14F-6610-1D5B-BAC3FDFA7CBC}"/>
              </a:ext>
            </a:extLst>
          </p:cNvPr>
          <p:cNvSpPr txBox="1"/>
          <p:nvPr/>
        </p:nvSpPr>
        <p:spPr>
          <a:xfrm>
            <a:off x="6984658" y="3045672"/>
            <a:ext cx="4636204" cy="207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2200" dirty="0"/>
              <a:t>상황별 대화 학습</a:t>
            </a:r>
            <a:r>
              <a:rPr lang="en-US" altLang="ko-Kore-KR" sz="2200" dirty="0"/>
              <a:t>(</a:t>
            </a:r>
            <a:r>
              <a:rPr lang="ko-Kore-KR" altLang="en-US" sz="2200" dirty="0"/>
              <a:t>단계별 학습</a:t>
            </a:r>
            <a:r>
              <a:rPr lang="en-US" altLang="ko-Kore-KR" sz="2200" dirty="0"/>
              <a:t>)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2200" dirty="0"/>
              <a:t>문장 개별 북마크</a:t>
            </a:r>
            <a:endParaRPr lang="en-US" altLang="ko-Kore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2200" dirty="0"/>
              <a:t>한 줄 문장 학습</a:t>
            </a:r>
            <a:endParaRPr lang="en-US" altLang="ko-Kore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2200" dirty="0"/>
          </a:p>
        </p:txBody>
      </p:sp>
      <p:sp>
        <p:nvSpPr>
          <p:cNvPr id="30" name="사각형: 둥근 모서리 63">
            <a:extLst>
              <a:ext uri="{FF2B5EF4-FFF2-40B4-BE49-F238E27FC236}">
                <a16:creationId xmlns:a16="http://schemas.microsoft.com/office/drawing/2014/main" id="{2AC9D9C7-5251-F6B4-619B-5DE618639DAD}"/>
              </a:ext>
            </a:extLst>
          </p:cNvPr>
          <p:cNvSpPr/>
          <p:nvPr/>
        </p:nvSpPr>
        <p:spPr>
          <a:xfrm>
            <a:off x="1182377" y="2674548"/>
            <a:ext cx="4458679" cy="3503492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63">
            <a:extLst>
              <a:ext uri="{FF2B5EF4-FFF2-40B4-BE49-F238E27FC236}">
                <a16:creationId xmlns:a16="http://schemas.microsoft.com/office/drawing/2014/main" id="{376A9883-DF59-94A0-D4D1-D7F8DAEAECB2}"/>
              </a:ext>
            </a:extLst>
          </p:cNvPr>
          <p:cNvSpPr/>
          <p:nvPr/>
        </p:nvSpPr>
        <p:spPr>
          <a:xfrm>
            <a:off x="6836820" y="2674548"/>
            <a:ext cx="4458680" cy="3503492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6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ERD &amp; API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D291D7-6417-63EA-DFD7-67C7B88B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3" y="1706298"/>
            <a:ext cx="5718628" cy="4344879"/>
          </a:xfrm>
          <a:prstGeom prst="rect">
            <a:avLst/>
          </a:prstGeom>
        </p:spPr>
      </p:pic>
      <p:pic>
        <p:nvPicPr>
          <p:cNvPr id="42" name="Picture 8" descr="Notion - YouTube">
            <a:extLst>
              <a:ext uri="{FF2B5EF4-FFF2-40B4-BE49-F238E27FC236}">
                <a16:creationId xmlns:a16="http://schemas.microsoft.com/office/drawing/2014/main" id="{53ED3E2C-FEB6-F3B1-7B6B-B963BF20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94" y="5041371"/>
            <a:ext cx="867434" cy="8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A8F814D-B156-F365-4480-502F7EDE6853}"/>
              </a:ext>
            </a:extLst>
          </p:cNvPr>
          <p:cNvSpPr txBox="1"/>
          <p:nvPr/>
        </p:nvSpPr>
        <p:spPr>
          <a:xfrm>
            <a:off x="8118228" y="529042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linkClick r:id="rId5"/>
              </a:rPr>
              <a:t>모든 </a:t>
            </a:r>
            <a:r>
              <a:rPr kumimoji="1" lang="en-US" altLang="ko-Kore-KR" dirty="0">
                <a:hlinkClick r:id="rId5"/>
              </a:rPr>
              <a:t>api </a:t>
            </a:r>
            <a:r>
              <a:rPr kumimoji="1" lang="ko-Kore-KR" altLang="en-US" dirty="0">
                <a:hlinkClick r:id="rId5"/>
              </a:rPr>
              <a:t>설계 보기</a:t>
            </a:r>
            <a:endParaRPr kumimoji="1" lang="ko-Kore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52E2FF-F0F6-E381-AE32-BC52B37D0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898" y="1924449"/>
            <a:ext cx="4988351" cy="30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395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</a:t>
            </a:r>
            <a:r>
              <a:rPr kumimoji="1" lang="en-US" altLang="ko-Kore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6C96D0-407E-BCE3-DA07-D09AA220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729" y="1798370"/>
            <a:ext cx="2049659" cy="4447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4550B9-CA02-AA23-46EA-E4DD0B18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8432" y="1798367"/>
            <a:ext cx="2049661" cy="44473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0DDEF0-0DB5-88FE-C021-1390F9C488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8688" y="1798367"/>
            <a:ext cx="2049661" cy="44473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D5E6062-39D3-8F9B-F0BA-0D1A53EB6625}"/>
              </a:ext>
            </a:extLst>
          </p:cNvPr>
          <p:cNvGrpSpPr/>
          <p:nvPr/>
        </p:nvGrpSpPr>
        <p:grpSpPr>
          <a:xfrm>
            <a:off x="2550676" y="4264626"/>
            <a:ext cx="1363185" cy="968528"/>
            <a:chOff x="9952515" y="3071552"/>
            <a:chExt cx="1363185" cy="96852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624FC18-AFEB-BC98-9A63-80A708298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515" y="3071552"/>
              <a:ext cx="1291185" cy="8965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E03BFD6-6ACA-1FFC-FBCC-A8ECEE06A9E2}"/>
                </a:ext>
              </a:extLst>
            </p:cNvPr>
            <p:cNvSpPr/>
            <p:nvPr/>
          </p:nvSpPr>
          <p:spPr>
            <a:xfrm>
              <a:off x="9952515" y="396808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D42BEF-3F28-576D-45A5-7F18B51207AA}"/>
              </a:ext>
            </a:extLst>
          </p:cNvPr>
          <p:cNvCxnSpPr>
            <a:cxnSpLocks/>
          </p:cNvCxnSpPr>
          <p:nvPr/>
        </p:nvCxnSpPr>
        <p:spPr>
          <a:xfrm flipV="1">
            <a:off x="2694676" y="4730534"/>
            <a:ext cx="3540661" cy="8588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5418A0C-E789-E953-AB1C-4A788BB2A59B}"/>
              </a:ext>
            </a:extLst>
          </p:cNvPr>
          <p:cNvSpPr/>
          <p:nvPr/>
        </p:nvSpPr>
        <p:spPr>
          <a:xfrm>
            <a:off x="2626395" y="5568440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4861C5-D8E0-59FF-185A-A9DAFD9346D2}"/>
              </a:ext>
            </a:extLst>
          </p:cNvPr>
          <p:cNvSpPr/>
          <p:nvPr/>
        </p:nvSpPr>
        <p:spPr>
          <a:xfrm>
            <a:off x="653143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95E7B8D-FB03-3FEB-F1E5-D8D3622B3B56}"/>
              </a:ext>
            </a:extLst>
          </p:cNvPr>
          <p:cNvSpPr/>
          <p:nvPr/>
        </p:nvSpPr>
        <p:spPr>
          <a:xfrm>
            <a:off x="3200441" y="1798367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1923E87-FDC1-9E90-1DC3-DA291E2B3FD7}"/>
              </a:ext>
            </a:extLst>
          </p:cNvPr>
          <p:cNvSpPr/>
          <p:nvPr/>
        </p:nvSpPr>
        <p:spPr>
          <a:xfrm>
            <a:off x="5743930" y="1798367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EDCB610-CFF4-21D7-253B-F18E7986E2D0}"/>
              </a:ext>
            </a:extLst>
          </p:cNvPr>
          <p:cNvSpPr/>
          <p:nvPr/>
        </p:nvSpPr>
        <p:spPr>
          <a:xfrm>
            <a:off x="8708781" y="180736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009CF-C1BD-E11B-FB58-F9149BC50D30}"/>
              </a:ext>
            </a:extLst>
          </p:cNvPr>
          <p:cNvSpPr txBox="1"/>
          <p:nvPr/>
        </p:nvSpPr>
        <p:spPr>
          <a:xfrm>
            <a:off x="9206260" y="1737596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로딩 화면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59BF-C083-9028-27E0-7A488072DE62}"/>
              </a:ext>
            </a:extLst>
          </p:cNvPr>
          <p:cNvSpPr txBox="1"/>
          <p:nvPr/>
        </p:nvSpPr>
        <p:spPr>
          <a:xfrm>
            <a:off x="8877540" y="2235635"/>
            <a:ext cx="2916502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사용자가 처음 실행했을 시 로드되는 화면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083CC26-DA82-2221-4DF5-67976D087DC4}"/>
              </a:ext>
            </a:extLst>
          </p:cNvPr>
          <p:cNvSpPr/>
          <p:nvPr/>
        </p:nvSpPr>
        <p:spPr>
          <a:xfrm>
            <a:off x="8708781" y="3484259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56DB8-727E-75F3-049D-3210793692B2}"/>
              </a:ext>
            </a:extLst>
          </p:cNvPr>
          <p:cNvSpPr txBox="1"/>
          <p:nvPr/>
        </p:nvSpPr>
        <p:spPr>
          <a:xfrm>
            <a:off x="9206260" y="3414491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A6DF05-A49D-1D12-60D0-6F4946C569CA}"/>
              </a:ext>
            </a:extLst>
          </p:cNvPr>
          <p:cNvSpPr txBox="1"/>
          <p:nvPr/>
        </p:nvSpPr>
        <p:spPr>
          <a:xfrm>
            <a:off x="8877540" y="3912530"/>
            <a:ext cx="2916502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아이디와 패스워드 올바르게 입력하면 로그인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4346D718-3B1A-33F9-6231-2F6F1C661738}"/>
              </a:ext>
            </a:extLst>
          </p:cNvPr>
          <p:cNvSpPr/>
          <p:nvPr/>
        </p:nvSpPr>
        <p:spPr>
          <a:xfrm>
            <a:off x="8708781" y="516115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6907AA-1140-B21A-B05F-EED7FE663CBA}"/>
              </a:ext>
            </a:extLst>
          </p:cNvPr>
          <p:cNvSpPr txBox="1"/>
          <p:nvPr/>
        </p:nvSpPr>
        <p:spPr>
          <a:xfrm>
            <a:off x="9206260" y="5091386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회원가입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250FCA-7EB6-AF78-2414-89000EF29312}"/>
              </a:ext>
            </a:extLst>
          </p:cNvPr>
          <p:cNvSpPr txBox="1"/>
          <p:nvPr/>
        </p:nvSpPr>
        <p:spPr>
          <a:xfrm>
            <a:off x="8877540" y="5589425"/>
            <a:ext cx="2916502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사용자가 정보를 올바르게 입력하면 회원가입 완료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39897F3-0CBE-DC67-9A6B-3F0A0A51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6793" y="1787351"/>
            <a:ext cx="1958888" cy="42503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FA67C6-3E91-0390-35FE-5923BFCE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6021" y="1787351"/>
            <a:ext cx="1958888" cy="425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6CDA01-549F-D89B-34E1-3BC952CBE4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2477" y="1794466"/>
            <a:ext cx="1923171" cy="417285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 &amp; </a:t>
            </a:r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 설정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E6062-39D3-8F9B-F0BA-0D1A53EB6625}"/>
              </a:ext>
            </a:extLst>
          </p:cNvPr>
          <p:cNvGrpSpPr/>
          <p:nvPr/>
        </p:nvGrpSpPr>
        <p:grpSpPr>
          <a:xfrm>
            <a:off x="1769942" y="2195421"/>
            <a:ext cx="2089528" cy="727738"/>
            <a:chOff x="10028177" y="3611239"/>
            <a:chExt cx="2089528" cy="72773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624FC18-AFEB-BC98-9A63-80A70829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78" y="3683239"/>
              <a:ext cx="1964027" cy="6557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E03BFD6-6ACA-1FFC-FBCC-A8ECEE06A9E2}"/>
                </a:ext>
              </a:extLst>
            </p:cNvPr>
            <p:cNvSpPr/>
            <p:nvPr/>
          </p:nvSpPr>
          <p:spPr>
            <a:xfrm>
              <a:off x="10028177" y="361123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D42BEF-3F28-576D-45A5-7F18B51207AA}"/>
              </a:ext>
            </a:extLst>
          </p:cNvPr>
          <p:cNvCxnSpPr>
            <a:cxnSpLocks/>
          </p:cNvCxnSpPr>
          <p:nvPr/>
        </p:nvCxnSpPr>
        <p:spPr>
          <a:xfrm flipV="1">
            <a:off x="5197312" y="2674104"/>
            <a:ext cx="884136" cy="5114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5418A0C-E789-E953-AB1C-4A788BB2A59B}"/>
              </a:ext>
            </a:extLst>
          </p:cNvPr>
          <p:cNvSpPr/>
          <p:nvPr/>
        </p:nvSpPr>
        <p:spPr>
          <a:xfrm>
            <a:off x="5125312" y="3185603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4861C5-D8E0-59FF-185A-A9DAFD9346D2}"/>
              </a:ext>
            </a:extLst>
          </p:cNvPr>
          <p:cNvSpPr/>
          <p:nvPr/>
        </p:nvSpPr>
        <p:spPr>
          <a:xfrm>
            <a:off x="653143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1923E87-FDC1-9E90-1DC3-DA291E2B3FD7}"/>
              </a:ext>
            </a:extLst>
          </p:cNvPr>
          <p:cNvSpPr/>
          <p:nvPr/>
        </p:nvSpPr>
        <p:spPr>
          <a:xfrm>
            <a:off x="5438954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EDCB610-CFF4-21D7-253B-F18E7986E2D0}"/>
              </a:ext>
            </a:extLst>
          </p:cNvPr>
          <p:cNvSpPr/>
          <p:nvPr/>
        </p:nvSpPr>
        <p:spPr>
          <a:xfrm>
            <a:off x="8708781" y="180736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009CF-C1BD-E11B-FB58-F9149BC50D30}"/>
              </a:ext>
            </a:extLst>
          </p:cNvPr>
          <p:cNvSpPr txBox="1"/>
          <p:nvPr/>
        </p:nvSpPr>
        <p:spPr>
          <a:xfrm>
            <a:off x="9206260" y="1737596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홈화면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59BF-C083-9028-27E0-7A488072DE62}"/>
              </a:ext>
            </a:extLst>
          </p:cNvPr>
          <p:cNvSpPr txBox="1"/>
          <p:nvPr/>
        </p:nvSpPr>
        <p:spPr>
          <a:xfrm>
            <a:off x="8877540" y="2235635"/>
            <a:ext cx="2916502" cy="410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로그인 했을 때 처음 실행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4346D718-3B1A-33F9-6231-2F6F1C661738}"/>
              </a:ext>
            </a:extLst>
          </p:cNvPr>
          <p:cNvSpPr/>
          <p:nvPr/>
        </p:nvSpPr>
        <p:spPr>
          <a:xfrm>
            <a:off x="8708781" y="4708730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6907AA-1140-B21A-B05F-EED7FE663CBA}"/>
              </a:ext>
            </a:extLst>
          </p:cNvPr>
          <p:cNvSpPr txBox="1"/>
          <p:nvPr/>
        </p:nvSpPr>
        <p:spPr>
          <a:xfrm>
            <a:off x="9206260" y="4638962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목표 설정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250FCA-7EB6-AF78-2414-89000EF29312}"/>
              </a:ext>
            </a:extLst>
          </p:cNvPr>
          <p:cNvSpPr txBox="1"/>
          <p:nvPr/>
        </p:nvSpPr>
        <p:spPr>
          <a:xfrm>
            <a:off x="8877540" y="5137001"/>
            <a:ext cx="2916502" cy="11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한 주 단위의 목표와 사용자가 앱의 모든 학습을 끝내기 위한 목표일 지정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A652AA-1638-2CC0-C2D1-5CD9446B5AB2}"/>
              </a:ext>
            </a:extLst>
          </p:cNvPr>
          <p:cNvSpPr/>
          <p:nvPr/>
        </p:nvSpPr>
        <p:spPr>
          <a:xfrm>
            <a:off x="912273" y="2044476"/>
            <a:ext cx="2336800" cy="556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BDA0A0-F8C6-1358-2D01-5447BD26C029}"/>
              </a:ext>
            </a:extLst>
          </p:cNvPr>
          <p:cNvSpPr/>
          <p:nvPr/>
        </p:nvSpPr>
        <p:spPr>
          <a:xfrm>
            <a:off x="912273" y="2553845"/>
            <a:ext cx="2336800" cy="556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25B241-4635-E061-5A21-EAF6C8060992}"/>
              </a:ext>
            </a:extLst>
          </p:cNvPr>
          <p:cNvSpPr/>
          <p:nvPr/>
        </p:nvSpPr>
        <p:spPr>
          <a:xfrm>
            <a:off x="912273" y="3070106"/>
            <a:ext cx="2336800" cy="904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E5394E-D8BC-E13D-53B2-25172B03F298}"/>
              </a:ext>
            </a:extLst>
          </p:cNvPr>
          <p:cNvSpPr/>
          <p:nvPr/>
        </p:nvSpPr>
        <p:spPr>
          <a:xfrm>
            <a:off x="914400" y="3974954"/>
            <a:ext cx="2336800" cy="1354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1896A0-D24B-C7EF-2C4A-21978EA9609B}"/>
              </a:ext>
            </a:extLst>
          </p:cNvPr>
          <p:cNvSpPr txBox="1"/>
          <p:nvPr/>
        </p:nvSpPr>
        <p:spPr>
          <a:xfrm>
            <a:off x="8877540" y="2604967"/>
            <a:ext cx="2916502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사용자 목표 표시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F9D624-BCBE-349F-3284-0F4642A20C9F}"/>
              </a:ext>
            </a:extLst>
          </p:cNvPr>
          <p:cNvSpPr txBox="1"/>
          <p:nvPr/>
        </p:nvSpPr>
        <p:spPr>
          <a:xfrm>
            <a:off x="8877540" y="2968356"/>
            <a:ext cx="2916502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사용자 이번 주 출석 표시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830865-9110-3CD9-BC67-669C5DAF60F7}"/>
              </a:ext>
            </a:extLst>
          </p:cNvPr>
          <p:cNvSpPr txBox="1"/>
          <p:nvPr/>
        </p:nvSpPr>
        <p:spPr>
          <a:xfrm>
            <a:off x="8877540" y="3349097"/>
            <a:ext cx="2916502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오늘의 학습 추천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04CABA-9594-34C8-C3BB-3EC6B1111440}"/>
              </a:ext>
            </a:extLst>
          </p:cNvPr>
          <p:cNvSpPr txBox="1"/>
          <p:nvPr/>
        </p:nvSpPr>
        <p:spPr>
          <a:xfrm>
            <a:off x="8877540" y="3708050"/>
            <a:ext cx="2916502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사용자 복습을 위한 </a:t>
            </a: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/>
      <p:bldP spid="35" grpId="0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1"/>
      <p:bldP spid="60" grpId="0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9BE3E5-B2AF-93BC-59BC-B8E37147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9544" y="1794466"/>
            <a:ext cx="1977876" cy="429155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단계별 학습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4861C5-D8E0-59FF-185A-A9DAFD9346D2}"/>
              </a:ext>
            </a:extLst>
          </p:cNvPr>
          <p:cNvSpPr/>
          <p:nvPr/>
        </p:nvSpPr>
        <p:spPr>
          <a:xfrm>
            <a:off x="653143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95E7B8D-FB03-3FEB-F1E5-D8D3622B3B56}"/>
              </a:ext>
            </a:extLst>
          </p:cNvPr>
          <p:cNvSpPr/>
          <p:nvPr/>
        </p:nvSpPr>
        <p:spPr>
          <a:xfrm>
            <a:off x="3200441" y="1798367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EDCB610-CFF4-21D7-253B-F18E7986E2D0}"/>
              </a:ext>
            </a:extLst>
          </p:cNvPr>
          <p:cNvSpPr/>
          <p:nvPr/>
        </p:nvSpPr>
        <p:spPr>
          <a:xfrm>
            <a:off x="6520876" y="186423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009CF-C1BD-E11B-FB58-F9149BC50D30}"/>
              </a:ext>
            </a:extLst>
          </p:cNvPr>
          <p:cNvSpPr txBox="1"/>
          <p:nvPr/>
        </p:nvSpPr>
        <p:spPr>
          <a:xfrm>
            <a:off x="7018355" y="1794466"/>
            <a:ext cx="29351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CHAPTER LISTS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59BF-C083-9028-27E0-7A488072DE62}"/>
              </a:ext>
            </a:extLst>
          </p:cNvPr>
          <p:cNvSpPr txBox="1"/>
          <p:nvPr/>
        </p:nvSpPr>
        <p:spPr>
          <a:xfrm>
            <a:off x="6689634" y="2292505"/>
            <a:ext cx="4762851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각 상황과 주제에 따른 대화문이 나열되어 있는 리스트 화면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*사용자가 완료한 단계에 따라 체크의 색이 달라짐</a:t>
            </a:r>
            <a:endParaRPr lang="ko-KR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083CC26-DA82-2221-4DF5-67976D087DC4}"/>
              </a:ext>
            </a:extLst>
          </p:cNvPr>
          <p:cNvSpPr/>
          <p:nvPr/>
        </p:nvSpPr>
        <p:spPr>
          <a:xfrm>
            <a:off x="6520876" y="371317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56DB8-727E-75F3-049D-3210793692B2}"/>
              </a:ext>
            </a:extLst>
          </p:cNvPr>
          <p:cNvSpPr txBox="1"/>
          <p:nvPr/>
        </p:nvSpPr>
        <p:spPr>
          <a:xfrm>
            <a:off x="7018355" y="3643408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단계별 학습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C4F172-106F-CA27-B660-F59EA7D7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98496" y="1794466"/>
            <a:ext cx="2069915" cy="4491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1F322C-B898-7D43-FF30-80327ABC2DA2}"/>
              </a:ext>
            </a:extLst>
          </p:cNvPr>
          <p:cNvSpPr txBox="1"/>
          <p:nvPr/>
        </p:nvSpPr>
        <p:spPr>
          <a:xfrm>
            <a:off x="6689633" y="4186682"/>
            <a:ext cx="4762851" cy="2639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1</a:t>
            </a:r>
            <a:r>
              <a:rPr lang="ko-KR" altLang="en-US" sz="1600" dirty="0"/>
              <a:t>단계 </a:t>
            </a:r>
            <a:r>
              <a:rPr lang="en-US" altLang="ko-KR" sz="1600" dirty="0"/>
              <a:t>: </a:t>
            </a:r>
            <a:r>
              <a:rPr lang="ko-KR" altLang="en-US" sz="1600" dirty="0"/>
              <a:t>빈칸 없이 모든 대화에 대한 영문</a:t>
            </a:r>
            <a:r>
              <a:rPr lang="en-US" altLang="ko-KR" sz="1600" dirty="0"/>
              <a:t>/ </a:t>
            </a:r>
            <a:r>
              <a:rPr lang="ko-KR" altLang="en-US" sz="1600" dirty="0"/>
              <a:t>음성</a:t>
            </a:r>
            <a:r>
              <a:rPr lang="en-US" altLang="ko-KR" sz="1600" dirty="0"/>
              <a:t>/ </a:t>
            </a:r>
            <a:r>
              <a:rPr lang="ko-KR" altLang="en-US" sz="1600" dirty="0"/>
              <a:t>번역 제공</a:t>
            </a:r>
            <a:endParaRPr lang="en-US" altLang="ko-KR" sz="16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2</a:t>
            </a:r>
            <a:r>
              <a:rPr lang="ko-KR" altLang="en-US" sz="1600" dirty="0"/>
              <a:t>단계 </a:t>
            </a:r>
            <a:r>
              <a:rPr lang="en-US" altLang="ko-KR" sz="1600" dirty="0"/>
              <a:t>: </a:t>
            </a:r>
            <a:r>
              <a:rPr lang="ko-KR" altLang="en-US" sz="1600" dirty="0"/>
              <a:t>간호사의 영문 대화문에 일정 부분 빈칸이 있어 이에 들어갈 단어</a:t>
            </a:r>
            <a:r>
              <a:rPr lang="en-US" altLang="ko-KR" sz="1600" dirty="0"/>
              <a:t>(</a:t>
            </a:r>
            <a:r>
              <a:rPr lang="ko-KR" altLang="en-US" sz="1600" dirty="0"/>
              <a:t>또는 문장</a:t>
            </a:r>
            <a:r>
              <a:rPr lang="en-US" altLang="ko-KR" sz="1600" dirty="0"/>
              <a:t>)</a:t>
            </a:r>
            <a:r>
              <a:rPr lang="ko-KR" altLang="en-US" sz="1600" dirty="0"/>
              <a:t>을 말하면 통과</a:t>
            </a:r>
            <a:endParaRPr lang="en-US" altLang="ko-KR" sz="16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3</a:t>
            </a:r>
            <a:r>
              <a:rPr lang="ko-KR" altLang="en-US" sz="1600" dirty="0"/>
              <a:t>단계 </a:t>
            </a:r>
            <a:r>
              <a:rPr lang="en-US" altLang="ko-KR" sz="1600" dirty="0"/>
              <a:t>: </a:t>
            </a:r>
            <a:r>
              <a:rPr lang="ko-KR" altLang="en-US" sz="1600" dirty="0"/>
              <a:t>모든 간호사 문장 빈칸</a:t>
            </a:r>
            <a:endParaRPr lang="en-US" altLang="ko-Kore-KR" sz="16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213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북마크 학습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4861C5-D8E0-59FF-185A-A9DAFD9346D2}"/>
              </a:ext>
            </a:extLst>
          </p:cNvPr>
          <p:cNvSpPr/>
          <p:nvPr/>
        </p:nvSpPr>
        <p:spPr>
          <a:xfrm>
            <a:off x="653143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95E7B8D-FB03-3FEB-F1E5-D8D3622B3B56}"/>
              </a:ext>
            </a:extLst>
          </p:cNvPr>
          <p:cNvSpPr/>
          <p:nvPr/>
        </p:nvSpPr>
        <p:spPr>
          <a:xfrm>
            <a:off x="3200441" y="1798367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EDCB610-CFF4-21D7-253B-F18E7986E2D0}"/>
              </a:ext>
            </a:extLst>
          </p:cNvPr>
          <p:cNvSpPr/>
          <p:nvPr/>
        </p:nvSpPr>
        <p:spPr>
          <a:xfrm>
            <a:off x="6520876" y="186423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009CF-C1BD-E11B-FB58-F9149BC50D30}"/>
              </a:ext>
            </a:extLst>
          </p:cNvPr>
          <p:cNvSpPr txBox="1"/>
          <p:nvPr/>
        </p:nvSpPr>
        <p:spPr>
          <a:xfrm>
            <a:off x="7018355" y="1794466"/>
            <a:ext cx="333984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59BF-C083-9028-27E0-7A488072DE62}"/>
              </a:ext>
            </a:extLst>
          </p:cNvPr>
          <p:cNvSpPr txBox="1"/>
          <p:nvPr/>
        </p:nvSpPr>
        <p:spPr>
          <a:xfrm>
            <a:off x="6689634" y="2292505"/>
            <a:ext cx="4762851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사용자가 단계별 학습 할 때 북마크 했던 문장 모두 표시</a:t>
            </a: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편집을 통해 북마크 삭제 가능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083CC26-DA82-2221-4DF5-67976D087DC4}"/>
              </a:ext>
            </a:extLst>
          </p:cNvPr>
          <p:cNvSpPr/>
          <p:nvPr/>
        </p:nvSpPr>
        <p:spPr>
          <a:xfrm>
            <a:off x="6520876" y="371317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56DB8-727E-75F3-049D-3210793692B2}"/>
              </a:ext>
            </a:extLst>
          </p:cNvPr>
          <p:cNvSpPr txBox="1"/>
          <p:nvPr/>
        </p:nvSpPr>
        <p:spPr>
          <a:xfrm>
            <a:off x="7018355" y="3643408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한 줄 학습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F322C-B898-7D43-FF30-80327ABC2DA2}"/>
              </a:ext>
            </a:extLst>
          </p:cNvPr>
          <p:cNvSpPr txBox="1"/>
          <p:nvPr/>
        </p:nvSpPr>
        <p:spPr>
          <a:xfrm>
            <a:off x="6689633" y="4186682"/>
            <a:ext cx="4762851" cy="1900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/>
              <a:t>사용자가 라이브러리에서 선택한 일부 혹은 전체 문장을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순으로 나타냄</a:t>
            </a:r>
            <a:endParaRPr lang="en-US" altLang="ko-KR" sz="16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1600" dirty="0"/>
              <a:t>오른쪽 클릭 시 통과 </a:t>
            </a:r>
            <a:r>
              <a:rPr lang="en-US" altLang="ko-Kore-KR" sz="1600" dirty="0"/>
              <a:t>(</a:t>
            </a:r>
            <a:r>
              <a:rPr lang="ko-Kore-KR" altLang="en-US" sz="1600" dirty="0"/>
              <a:t>더이상 나오지 않음</a:t>
            </a:r>
            <a:r>
              <a:rPr lang="en-US" altLang="ko-Kore-KR" sz="1600" dirty="0"/>
              <a:t>)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ore-KR" altLang="en-US" sz="1600" dirty="0"/>
              <a:t>왼쪽 클릭 시 패스 </a:t>
            </a:r>
            <a:r>
              <a:rPr lang="en-US" altLang="ko-Kore-KR" sz="1600" dirty="0"/>
              <a:t>(</a:t>
            </a:r>
            <a:r>
              <a:rPr lang="ko-Kore-KR" altLang="en-US" sz="1600" dirty="0"/>
              <a:t>또 나옴</a:t>
            </a:r>
            <a:r>
              <a:rPr lang="en-US" altLang="ko-Kore-KR" sz="1600" dirty="0"/>
              <a:t>)</a:t>
            </a:r>
          </a:p>
          <a:p>
            <a:pPr fontAlgn="base"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07CABF-688C-7E8C-A07B-81E35977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6562" y="1792633"/>
            <a:ext cx="1958591" cy="42497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DE2CE0-013A-7BAC-A08B-593866EA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9078" y="1792633"/>
            <a:ext cx="2048346" cy="44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리뷰 학습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4861C5-D8E0-59FF-185A-A9DAFD9346D2}"/>
              </a:ext>
            </a:extLst>
          </p:cNvPr>
          <p:cNvSpPr/>
          <p:nvPr/>
        </p:nvSpPr>
        <p:spPr>
          <a:xfrm>
            <a:off x="653143" y="179446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95E7B8D-FB03-3FEB-F1E5-D8D3622B3B56}"/>
              </a:ext>
            </a:extLst>
          </p:cNvPr>
          <p:cNvSpPr/>
          <p:nvPr/>
        </p:nvSpPr>
        <p:spPr>
          <a:xfrm>
            <a:off x="3200441" y="1798367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EDCB610-CFF4-21D7-253B-F18E7986E2D0}"/>
              </a:ext>
            </a:extLst>
          </p:cNvPr>
          <p:cNvSpPr/>
          <p:nvPr/>
        </p:nvSpPr>
        <p:spPr>
          <a:xfrm>
            <a:off x="6520876" y="1864234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009CF-C1BD-E11B-FB58-F9149BC50D30}"/>
              </a:ext>
            </a:extLst>
          </p:cNvPr>
          <p:cNvSpPr txBox="1"/>
          <p:nvPr/>
        </p:nvSpPr>
        <p:spPr>
          <a:xfrm>
            <a:off x="7018355" y="1794466"/>
            <a:ext cx="333984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단계 선택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59BF-C083-9028-27E0-7A488072DE62}"/>
              </a:ext>
            </a:extLst>
          </p:cNvPr>
          <p:cNvSpPr txBox="1"/>
          <p:nvPr/>
        </p:nvSpPr>
        <p:spPr>
          <a:xfrm>
            <a:off x="6689634" y="2292505"/>
            <a:ext cx="4762851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 학습이 완료된 챕터의 대화를 할 때에는 학습 시작 전에 단계를 선택하도록 함</a:t>
            </a:r>
            <a:endParaRPr kumimoji="1"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083CC26-DA82-2221-4DF5-67976D087DC4}"/>
              </a:ext>
            </a:extLst>
          </p:cNvPr>
          <p:cNvSpPr/>
          <p:nvPr/>
        </p:nvSpPr>
        <p:spPr>
          <a:xfrm>
            <a:off x="6520876" y="3713176"/>
            <a:ext cx="337518" cy="337518"/>
          </a:xfrm>
          <a:prstGeom prst="round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56DB8-727E-75F3-049D-3210793692B2}"/>
              </a:ext>
            </a:extLst>
          </p:cNvPr>
          <p:cNvSpPr txBox="1"/>
          <p:nvPr/>
        </p:nvSpPr>
        <p:spPr>
          <a:xfrm>
            <a:off x="7018355" y="3643408"/>
            <a:ext cx="19096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소리 설정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F322C-B898-7D43-FF30-80327ABC2DA2}"/>
              </a:ext>
            </a:extLst>
          </p:cNvPr>
          <p:cNvSpPr txBox="1"/>
          <p:nvPr/>
        </p:nvSpPr>
        <p:spPr>
          <a:xfrm>
            <a:off x="6689633" y="4186682"/>
            <a:ext cx="4762851" cy="116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ore-KR" altLang="en-US" sz="1600" dirty="0"/>
              <a:t>대화를 할 때 대화문을 읽어주는 기능을 사용할 때의 소리 설정을 위한 화면으로 리뷰 뿐만 아니라 본 단계별 학습을 시작하기 전에도 뜨는 화면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07CABF-688C-7E8C-A07B-81E35977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6562" y="1792633"/>
            <a:ext cx="1958591" cy="42497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DE2CE0-013A-7BAC-A08B-593866EA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9078" y="1792633"/>
            <a:ext cx="2048345" cy="44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0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461170" y="2754913"/>
            <a:ext cx="1058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4963516" y="2970356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개발 성과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15116" y="2392811"/>
            <a:ext cx="1800493" cy="16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4-1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개발 성과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4-2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 개발 결과물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4-3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기대 효과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511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410660" y="473532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</p:cNvCxnSpPr>
          <p:nvPr/>
        </p:nvCxnSpPr>
        <p:spPr>
          <a:xfrm>
            <a:off x="0" y="5951765"/>
            <a:ext cx="12192000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580660-1F43-9F59-39A7-CCC156AE2468}"/>
              </a:ext>
            </a:extLst>
          </p:cNvPr>
          <p:cNvSpPr txBox="1"/>
          <p:nvPr/>
        </p:nvSpPr>
        <p:spPr>
          <a:xfrm>
            <a:off x="410660" y="987884"/>
            <a:ext cx="2931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kumimoji="1" lang="ko-Kore-KR" alt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A67713F-A3E9-BE65-E35A-FCE09630EF6E}"/>
              </a:ext>
            </a:extLst>
          </p:cNvPr>
          <p:cNvSpPr/>
          <p:nvPr/>
        </p:nvSpPr>
        <p:spPr>
          <a:xfrm>
            <a:off x="424542" y="2259746"/>
            <a:ext cx="2106386" cy="31776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B65B0B3-7E38-20C2-85E6-29423B59E559}"/>
              </a:ext>
            </a:extLst>
          </p:cNvPr>
          <p:cNvSpPr/>
          <p:nvPr/>
        </p:nvSpPr>
        <p:spPr>
          <a:xfrm>
            <a:off x="2790538" y="2259746"/>
            <a:ext cx="2106386" cy="31776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3341CEF-7529-ADB3-E0A5-FC0499FDAFA0}"/>
              </a:ext>
            </a:extLst>
          </p:cNvPr>
          <p:cNvSpPr/>
          <p:nvPr/>
        </p:nvSpPr>
        <p:spPr>
          <a:xfrm>
            <a:off x="5156534" y="2259746"/>
            <a:ext cx="2106386" cy="31776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958D0A3-1F63-95F0-44A9-D444DBB36E87}"/>
              </a:ext>
            </a:extLst>
          </p:cNvPr>
          <p:cNvSpPr/>
          <p:nvPr/>
        </p:nvSpPr>
        <p:spPr>
          <a:xfrm>
            <a:off x="7522530" y="2259746"/>
            <a:ext cx="2106386" cy="31776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11E4E9C-632C-F402-0A6C-9BB707E20F9A}"/>
              </a:ext>
            </a:extLst>
          </p:cNvPr>
          <p:cNvSpPr/>
          <p:nvPr/>
        </p:nvSpPr>
        <p:spPr>
          <a:xfrm>
            <a:off x="9888526" y="2259746"/>
            <a:ext cx="2106386" cy="31776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09D291-E9DD-8DA5-202F-CD75B8CFA818}"/>
              </a:ext>
            </a:extLst>
          </p:cNvPr>
          <p:cNvSpPr/>
          <p:nvPr/>
        </p:nvSpPr>
        <p:spPr>
          <a:xfrm>
            <a:off x="1392010" y="5870118"/>
            <a:ext cx="171449" cy="171449"/>
          </a:xfrm>
          <a:prstGeom prst="ellipse">
            <a:avLst/>
          </a:prstGeom>
          <a:solidFill>
            <a:srgbClr val="027F74"/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8E5B67-7B45-12F1-46CB-149B4B106E96}"/>
              </a:ext>
            </a:extLst>
          </p:cNvPr>
          <p:cNvSpPr/>
          <p:nvPr/>
        </p:nvSpPr>
        <p:spPr>
          <a:xfrm>
            <a:off x="3758006" y="5866040"/>
            <a:ext cx="171449" cy="171449"/>
          </a:xfrm>
          <a:prstGeom prst="ellipse">
            <a:avLst/>
          </a:prstGeom>
          <a:solidFill>
            <a:srgbClr val="027F74"/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64D877-B063-B0F3-A75A-1882B6351707}"/>
              </a:ext>
            </a:extLst>
          </p:cNvPr>
          <p:cNvSpPr/>
          <p:nvPr/>
        </p:nvSpPr>
        <p:spPr>
          <a:xfrm>
            <a:off x="6124002" y="5866040"/>
            <a:ext cx="171449" cy="171449"/>
          </a:xfrm>
          <a:prstGeom prst="ellipse">
            <a:avLst/>
          </a:prstGeom>
          <a:solidFill>
            <a:srgbClr val="027F74"/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97B772C-AB29-715D-8C92-BFE78AF4102D}"/>
              </a:ext>
            </a:extLst>
          </p:cNvPr>
          <p:cNvSpPr/>
          <p:nvPr/>
        </p:nvSpPr>
        <p:spPr>
          <a:xfrm>
            <a:off x="8489998" y="5866515"/>
            <a:ext cx="171449" cy="171449"/>
          </a:xfrm>
          <a:prstGeom prst="ellipse">
            <a:avLst/>
          </a:prstGeom>
          <a:solidFill>
            <a:srgbClr val="027F74"/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6032AC-A75E-BAEA-BBF6-FEDC8AD6D2F6}"/>
              </a:ext>
            </a:extLst>
          </p:cNvPr>
          <p:cNvSpPr/>
          <p:nvPr/>
        </p:nvSpPr>
        <p:spPr>
          <a:xfrm>
            <a:off x="10855994" y="5866039"/>
            <a:ext cx="171449" cy="171449"/>
          </a:xfrm>
          <a:prstGeom prst="ellipse">
            <a:avLst/>
          </a:prstGeom>
          <a:solidFill>
            <a:srgbClr val="027F74"/>
          </a:solidFill>
          <a:ln>
            <a:solidFill>
              <a:srgbClr val="027F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D19F9-F4B7-707D-39F7-F689EC5E384E}"/>
              </a:ext>
            </a:extLst>
          </p:cNvPr>
          <p:cNvSpPr txBox="1"/>
          <p:nvPr/>
        </p:nvSpPr>
        <p:spPr>
          <a:xfrm>
            <a:off x="694383" y="255970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561499-A5EE-29A7-A72D-6528AE9CD6B1}"/>
              </a:ext>
            </a:extLst>
          </p:cNvPr>
          <p:cNvSpPr txBox="1"/>
          <p:nvPr/>
        </p:nvSpPr>
        <p:spPr>
          <a:xfrm>
            <a:off x="3060379" y="2559709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692D4-F309-4577-E120-C48CF192FFD8}"/>
              </a:ext>
            </a:extLst>
          </p:cNvPr>
          <p:cNvSpPr txBox="1"/>
          <p:nvPr/>
        </p:nvSpPr>
        <p:spPr>
          <a:xfrm>
            <a:off x="5426375" y="2559709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99B6D-BE1B-3F1B-35E4-0CED02527D57}"/>
              </a:ext>
            </a:extLst>
          </p:cNvPr>
          <p:cNvSpPr txBox="1"/>
          <p:nvPr/>
        </p:nvSpPr>
        <p:spPr>
          <a:xfrm>
            <a:off x="10158367" y="2559707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2A163-6D99-E904-CDE9-122C7FC5C338}"/>
              </a:ext>
            </a:extLst>
          </p:cNvPr>
          <p:cNvSpPr txBox="1"/>
          <p:nvPr/>
        </p:nvSpPr>
        <p:spPr>
          <a:xfrm>
            <a:off x="7792371" y="255970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F6556D-115A-389C-7A61-0D2C66BE303C}"/>
              </a:ext>
            </a:extLst>
          </p:cNvPr>
          <p:cNvSpPr txBox="1"/>
          <p:nvPr/>
        </p:nvSpPr>
        <p:spPr>
          <a:xfrm>
            <a:off x="694383" y="332228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과제 개요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5284E-A1BF-0B3C-1C1F-5DF1D1ED6FE7}"/>
              </a:ext>
            </a:extLst>
          </p:cNvPr>
          <p:cNvSpPr txBox="1"/>
          <p:nvPr/>
        </p:nvSpPr>
        <p:spPr>
          <a:xfrm>
            <a:off x="2994949" y="3322289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과제 해결방안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918856-52C6-A1FE-0BEC-584DE7770CE7}"/>
              </a:ext>
            </a:extLst>
          </p:cNvPr>
          <p:cNvSpPr txBox="1"/>
          <p:nvPr/>
        </p:nvSpPr>
        <p:spPr>
          <a:xfrm>
            <a:off x="5397173" y="332228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 내용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2DFF4-AEF2-6418-E807-E2EC80BB4356}"/>
              </a:ext>
            </a:extLst>
          </p:cNvPr>
          <p:cNvSpPr txBox="1"/>
          <p:nvPr/>
        </p:nvSpPr>
        <p:spPr>
          <a:xfrm>
            <a:off x="7760967" y="332228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 성과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4CFB8D-D166-6710-2E4B-05C3064CC106}"/>
              </a:ext>
            </a:extLst>
          </p:cNvPr>
          <p:cNvSpPr txBox="1"/>
          <p:nvPr/>
        </p:nvSpPr>
        <p:spPr>
          <a:xfrm>
            <a:off x="10158367" y="33222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교훈</a:t>
            </a:r>
            <a:endParaRPr kumimoji="1" lang="ko-Kore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4BBFD-6763-3122-F6F5-C6AD34BD2252}"/>
              </a:ext>
            </a:extLst>
          </p:cNvPr>
          <p:cNvSpPr txBox="1"/>
          <p:nvPr/>
        </p:nvSpPr>
        <p:spPr>
          <a:xfrm>
            <a:off x="655768" y="3944363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추진 배경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과제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25BC63-A09F-057D-98DA-BB7622B087BC}"/>
              </a:ext>
            </a:extLst>
          </p:cNvPr>
          <p:cNvSpPr txBox="1"/>
          <p:nvPr/>
        </p:nvSpPr>
        <p:spPr>
          <a:xfrm>
            <a:off x="3016081" y="3944362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접근 방법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AF2B91-C3B9-0BAD-0896-F18EF1C44347}"/>
              </a:ext>
            </a:extLst>
          </p:cNvPr>
          <p:cNvSpPr txBox="1"/>
          <p:nvPr/>
        </p:nvSpPr>
        <p:spPr>
          <a:xfrm>
            <a:off x="5362453" y="3944362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환경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주요 기능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A49BCE-4D4A-8D62-F962-DB505BC234E8}"/>
              </a:ext>
            </a:extLst>
          </p:cNvPr>
          <p:cNvSpPr txBox="1"/>
          <p:nvPr/>
        </p:nvSpPr>
        <p:spPr>
          <a:xfrm>
            <a:off x="7748073" y="3944361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성과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결과물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 효과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FF8486-6F01-6C45-38E2-E4A2BB2A2499}"/>
              </a:ext>
            </a:extLst>
          </p:cNvPr>
          <p:cNvSpPr txBox="1"/>
          <p:nvPr/>
        </p:nvSpPr>
        <p:spPr>
          <a:xfrm>
            <a:off x="10158367" y="3947932"/>
            <a:ext cx="150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배운 내용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문제점 및 극복사항</a:t>
            </a:r>
            <a:endParaRPr kumimoji="1" lang="en-US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53920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제안서 대비 개발 성과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F60F8E-6551-31FD-48E7-B0875EF8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00" y="1706298"/>
            <a:ext cx="10569400" cy="44243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B80E23-8D28-4ACD-4B7D-14130F448303}"/>
              </a:ext>
            </a:extLst>
          </p:cNvPr>
          <p:cNvSpPr/>
          <p:nvPr/>
        </p:nvSpPr>
        <p:spPr>
          <a:xfrm>
            <a:off x="944380" y="1877747"/>
            <a:ext cx="10238282" cy="4178279"/>
          </a:xfrm>
          <a:prstGeom prst="rect">
            <a:avLst/>
          </a:prstGeom>
          <a:solidFill>
            <a:schemeClr val="dk1">
              <a:alpha val="6714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b="1" dirty="0">
                <a:latin typeface="+mj-ea"/>
                <a:ea typeface="+mj-ea"/>
              </a:rPr>
              <a:t>기존 계획 기능 구현 </a:t>
            </a:r>
            <a:r>
              <a:rPr kumimoji="1" lang="en-US" altLang="ko-Kore-KR" sz="2400" b="1" dirty="0">
                <a:latin typeface="+mj-ea"/>
                <a:ea typeface="+mj-ea"/>
              </a:rPr>
              <a:t>1</a:t>
            </a:r>
            <a:r>
              <a:rPr kumimoji="1" lang="en-US" altLang="ko-KR" sz="2400" b="1" dirty="0">
                <a:latin typeface="+mj-ea"/>
                <a:ea typeface="+mj-ea"/>
              </a:rPr>
              <a:t>00%</a:t>
            </a:r>
          </a:p>
          <a:p>
            <a:pPr algn="ctr"/>
            <a:r>
              <a:rPr kumimoji="1" lang="en-US" altLang="ko-KR" sz="2400" dirty="0">
                <a:latin typeface="+mj-ea"/>
                <a:ea typeface="+mj-ea"/>
              </a:rPr>
              <a:t>+ </a:t>
            </a:r>
            <a:r>
              <a:rPr kumimoji="1" lang="ko-KR" altLang="en-US" sz="2400" dirty="0">
                <a:latin typeface="+mj-ea"/>
                <a:ea typeface="+mj-ea"/>
              </a:rPr>
              <a:t>추가 화면 구현</a:t>
            </a:r>
            <a:r>
              <a:rPr kumimoji="1" lang="en-US" altLang="ko-KR" sz="2400" dirty="0">
                <a:latin typeface="+mj-ea"/>
                <a:ea typeface="+mj-ea"/>
              </a:rPr>
              <a:t>( </a:t>
            </a:r>
            <a:r>
              <a:rPr kumimoji="1" lang="ko-KR" altLang="en-US" sz="2400" dirty="0">
                <a:latin typeface="+mj-ea"/>
                <a:ea typeface="+mj-ea"/>
              </a:rPr>
              <a:t>로딩 화면</a:t>
            </a:r>
            <a:r>
              <a:rPr kumimoji="1" lang="en-US" altLang="ko-KR" sz="2400" dirty="0">
                <a:latin typeface="+mj-ea"/>
                <a:ea typeface="+mj-ea"/>
              </a:rPr>
              <a:t>, </a:t>
            </a:r>
            <a:r>
              <a:rPr kumimoji="1" lang="ko-KR" altLang="en-US" sz="2400" dirty="0">
                <a:latin typeface="+mj-ea"/>
                <a:ea typeface="+mj-ea"/>
              </a:rPr>
              <a:t>라이브러리</a:t>
            </a:r>
            <a:r>
              <a:rPr kumimoji="1" lang="en-US" altLang="ko-KR" sz="2400" dirty="0">
                <a:latin typeface="+mj-ea"/>
                <a:ea typeface="+mj-ea"/>
              </a:rPr>
              <a:t>, </a:t>
            </a:r>
            <a:r>
              <a:rPr kumimoji="1" lang="ko-KR" altLang="en-US" sz="2400" dirty="0">
                <a:latin typeface="+mj-ea"/>
                <a:ea typeface="+mj-ea"/>
              </a:rPr>
              <a:t>목표 지정 화면</a:t>
            </a:r>
            <a:r>
              <a:rPr kumimoji="1" lang="en-US" altLang="ko-KR" sz="2400" dirty="0">
                <a:latin typeface="+mj-ea"/>
                <a:ea typeface="+mj-ea"/>
              </a:rPr>
              <a:t>, </a:t>
            </a:r>
            <a:r>
              <a:rPr kumimoji="1" lang="ko-KR" altLang="en-US" sz="2400" dirty="0">
                <a:latin typeface="+mj-ea"/>
                <a:ea typeface="+mj-ea"/>
              </a:rPr>
              <a:t>리뷰 화면</a:t>
            </a:r>
            <a:r>
              <a:rPr kumimoji="1" lang="en-US" altLang="ko-KR" sz="2400" dirty="0">
                <a:latin typeface="+mj-ea"/>
                <a:ea typeface="+mj-ea"/>
              </a:rPr>
              <a:t>)</a:t>
            </a:r>
          </a:p>
          <a:p>
            <a:pPr algn="ctr"/>
            <a:r>
              <a:rPr kumimoji="1" lang="en-US" altLang="ko-KR" sz="2400" dirty="0">
                <a:latin typeface="+mj-ea"/>
                <a:ea typeface="+mj-ea"/>
              </a:rPr>
              <a:t>+</a:t>
            </a:r>
            <a:r>
              <a:rPr kumimoji="1" lang="ko-KR" altLang="en-US" sz="2400" dirty="0">
                <a:latin typeface="+mj-ea"/>
                <a:ea typeface="+mj-ea"/>
              </a:rPr>
              <a:t>추가 기능 구현</a:t>
            </a:r>
            <a:r>
              <a:rPr kumimoji="1" lang="en-US" altLang="ko-KR" sz="2400" dirty="0">
                <a:latin typeface="+mj-ea"/>
                <a:ea typeface="+mj-ea"/>
              </a:rPr>
              <a:t>( </a:t>
            </a:r>
            <a:r>
              <a:rPr kumimoji="1" lang="ko-KR" altLang="en-US" sz="2400" dirty="0">
                <a:latin typeface="+mj-ea"/>
                <a:ea typeface="+mj-ea"/>
              </a:rPr>
              <a:t>출석</a:t>
            </a:r>
            <a:r>
              <a:rPr kumimoji="1" lang="en-US" altLang="ko-KR" sz="2400" dirty="0">
                <a:latin typeface="+mj-ea"/>
                <a:ea typeface="+mj-ea"/>
              </a:rPr>
              <a:t>, </a:t>
            </a:r>
            <a:r>
              <a:rPr kumimoji="1" lang="ko-KR" altLang="en-US" sz="2400" dirty="0">
                <a:latin typeface="+mj-ea"/>
                <a:ea typeface="+mj-ea"/>
              </a:rPr>
              <a:t>라이브러리 편집</a:t>
            </a:r>
            <a:r>
              <a:rPr kumimoji="1" lang="en-US" altLang="ko-KR" sz="2400" dirty="0">
                <a:latin typeface="+mj-ea"/>
                <a:ea typeface="+mj-ea"/>
              </a:rPr>
              <a:t>, </a:t>
            </a:r>
            <a:r>
              <a:rPr kumimoji="1" lang="ko-KR" altLang="en-US" sz="2400" dirty="0">
                <a:latin typeface="+mj-ea"/>
                <a:ea typeface="+mj-ea"/>
              </a:rPr>
              <a:t>단계별 학습 저장</a:t>
            </a:r>
            <a:r>
              <a:rPr kumimoji="1" lang="en-US" altLang="ko-KR" sz="2400" dirty="0">
                <a:latin typeface="+mj-ea"/>
                <a:ea typeface="+mj-ea"/>
              </a:rPr>
              <a:t>)</a:t>
            </a:r>
            <a:endParaRPr kumimoji="1" lang="ko-Kore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400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결과물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F3FDFF-2E74-87FE-9E24-E05D055BAD30}"/>
              </a:ext>
            </a:extLst>
          </p:cNvPr>
          <p:cNvSpPr/>
          <p:nvPr/>
        </p:nvSpPr>
        <p:spPr>
          <a:xfrm>
            <a:off x="4344422" y="1613163"/>
            <a:ext cx="4017364" cy="4017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C6BE5-AD41-0164-A5FB-E39B26ABAD02}"/>
              </a:ext>
            </a:extLst>
          </p:cNvPr>
          <p:cNvSpPr txBox="1"/>
          <p:nvPr/>
        </p:nvSpPr>
        <p:spPr>
          <a:xfrm>
            <a:off x="6037236" y="3219918"/>
            <a:ext cx="6735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QR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33F07-D4B2-530E-066D-459F5A157F7E}"/>
              </a:ext>
            </a:extLst>
          </p:cNvPr>
          <p:cNvSpPr txBox="1"/>
          <p:nvPr/>
        </p:nvSpPr>
        <p:spPr>
          <a:xfrm>
            <a:off x="5709679" y="5686406"/>
            <a:ext cx="14371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8074903D-200F-B381-7983-AC8207E6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22" y="1593060"/>
            <a:ext cx="4037467" cy="4037467"/>
          </a:xfrm>
          <a:prstGeom prst="rect">
            <a:avLst/>
          </a:prstGeom>
        </p:spPr>
      </p:pic>
      <p:pic>
        <p:nvPicPr>
          <p:cNvPr id="2" name="그림 1" descr="패턴, 스크린샷, 흑백, 원이(가) 표시된 사진&#10;&#10;자동 생성된 설명">
            <a:extLst>
              <a:ext uri="{FF2B5EF4-FFF2-40B4-BE49-F238E27FC236}">
                <a16:creationId xmlns:a16="http://schemas.microsoft.com/office/drawing/2014/main" id="{FFD340EA-DA8D-F6B7-3D85-7CD776EE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95" y="1613163"/>
            <a:ext cx="4167618" cy="4167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B3AF4C-C668-9D7F-21DE-EE647BBA9D04}"/>
              </a:ext>
            </a:extLst>
          </p:cNvPr>
          <p:cNvSpPr txBox="1"/>
          <p:nvPr/>
        </p:nvSpPr>
        <p:spPr>
          <a:xfrm>
            <a:off x="3922779" y="6266105"/>
            <a:ext cx="5264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다운로드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무시하고 다운로드 후 실행시켜주세요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1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F323D-0500-F444-3F50-A55BFA064B3D}"/>
              </a:ext>
            </a:extLst>
          </p:cNvPr>
          <p:cNvSpPr/>
          <p:nvPr/>
        </p:nvSpPr>
        <p:spPr>
          <a:xfrm>
            <a:off x="7585554" y="5025937"/>
            <a:ext cx="2128073" cy="173317"/>
          </a:xfrm>
          <a:prstGeom prst="rect">
            <a:avLst/>
          </a:prstGeom>
          <a:solidFill>
            <a:srgbClr val="027F7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3F198-81B5-385E-2A7F-F1BA05C27B51}"/>
              </a:ext>
            </a:extLst>
          </p:cNvPr>
          <p:cNvSpPr/>
          <p:nvPr/>
        </p:nvSpPr>
        <p:spPr>
          <a:xfrm>
            <a:off x="4304941" y="3684729"/>
            <a:ext cx="3582118" cy="173317"/>
          </a:xfrm>
          <a:prstGeom prst="rect">
            <a:avLst/>
          </a:prstGeom>
          <a:solidFill>
            <a:srgbClr val="027F7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BE2368-433B-6C0F-F8E9-4C3CF64D4619}"/>
              </a:ext>
            </a:extLst>
          </p:cNvPr>
          <p:cNvSpPr/>
          <p:nvPr/>
        </p:nvSpPr>
        <p:spPr>
          <a:xfrm>
            <a:off x="2034209" y="2407200"/>
            <a:ext cx="2936547" cy="173317"/>
          </a:xfrm>
          <a:prstGeom prst="rect">
            <a:avLst/>
          </a:prstGeom>
          <a:solidFill>
            <a:srgbClr val="027F7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기대 효과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도넛[D] 1">
            <a:extLst>
              <a:ext uri="{FF2B5EF4-FFF2-40B4-BE49-F238E27FC236}">
                <a16:creationId xmlns:a16="http://schemas.microsoft.com/office/drawing/2014/main" id="{29DA9827-E259-4B7F-C5DA-C334EB8F21B2}"/>
              </a:ext>
            </a:extLst>
          </p:cNvPr>
          <p:cNvSpPr/>
          <p:nvPr/>
        </p:nvSpPr>
        <p:spPr>
          <a:xfrm>
            <a:off x="995083" y="2013512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99CBA-381B-750B-7AE6-6F86F81E2DFB}"/>
              </a:ext>
            </a:extLst>
          </p:cNvPr>
          <p:cNvSpPr txBox="1"/>
          <p:nvPr/>
        </p:nvSpPr>
        <p:spPr>
          <a:xfrm>
            <a:off x="1896036" y="2118852"/>
            <a:ext cx="6149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간호업무를 위한 회화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에 집중하여 학습 가능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도넛[D] 11">
            <a:extLst>
              <a:ext uri="{FF2B5EF4-FFF2-40B4-BE49-F238E27FC236}">
                <a16:creationId xmlns:a16="http://schemas.microsoft.com/office/drawing/2014/main" id="{50E18F1A-D54E-2A6D-ED8A-564D93DC70B7}"/>
              </a:ext>
            </a:extLst>
          </p:cNvPr>
          <p:cNvSpPr/>
          <p:nvPr/>
        </p:nvSpPr>
        <p:spPr>
          <a:xfrm>
            <a:off x="995083" y="3321860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EE5C-EFC1-EF26-8D1F-C550ED27F49B}"/>
              </a:ext>
            </a:extLst>
          </p:cNvPr>
          <p:cNvSpPr txBox="1"/>
          <p:nvPr/>
        </p:nvSpPr>
        <p:spPr>
          <a:xfrm>
            <a:off x="1896036" y="3427200"/>
            <a:ext cx="855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상황별로 필요한 </a:t>
            </a:r>
            <a:r>
              <a:rPr lang="ko-KR" altLang="en-US" sz="2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전문 용어를 적절하게 사용</a:t>
            </a:r>
            <a:r>
              <a:rPr lang="ko-KR" altLang="en-US" sz="24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하도록 학습 가능 </a:t>
            </a:r>
            <a:endParaRPr kumimoji="1" lang="ko-Kore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도넛[D] 13">
            <a:extLst>
              <a:ext uri="{FF2B5EF4-FFF2-40B4-BE49-F238E27FC236}">
                <a16:creationId xmlns:a16="http://schemas.microsoft.com/office/drawing/2014/main" id="{2ED4A556-5B93-1DFE-45D5-8FB4CCDC378D}"/>
              </a:ext>
            </a:extLst>
          </p:cNvPr>
          <p:cNvSpPr/>
          <p:nvPr/>
        </p:nvSpPr>
        <p:spPr>
          <a:xfrm>
            <a:off x="995083" y="4630208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2153D-6376-37FE-9EAD-C2DFE428A607}"/>
              </a:ext>
            </a:extLst>
          </p:cNvPr>
          <p:cNvSpPr txBox="1"/>
          <p:nvPr/>
        </p:nvSpPr>
        <p:spPr>
          <a:xfrm>
            <a:off x="1896036" y="4735548"/>
            <a:ext cx="97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STT</a:t>
            </a:r>
            <a:r>
              <a:rPr lang="ko-KR" alt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이용해 사용자의 발음을 교정하여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원활한 의사소통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을 가능케 함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0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461170" y="2754913"/>
            <a:ext cx="1058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4963516" y="29703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교훈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15116" y="2392811"/>
            <a:ext cx="2100255" cy="16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5-1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배운점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-2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 문제점 및 극복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5-3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향후 계획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43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배운점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사각형: 둥근 모서리 63">
            <a:extLst>
              <a:ext uri="{FF2B5EF4-FFF2-40B4-BE49-F238E27FC236}">
                <a16:creationId xmlns:a16="http://schemas.microsoft.com/office/drawing/2014/main" id="{D066A35E-E27D-DF61-D49A-286B55EA84B6}"/>
              </a:ext>
            </a:extLst>
          </p:cNvPr>
          <p:cNvSpPr/>
          <p:nvPr/>
        </p:nvSpPr>
        <p:spPr>
          <a:xfrm>
            <a:off x="745348" y="1877747"/>
            <a:ext cx="4366297" cy="2017368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63">
            <a:extLst>
              <a:ext uri="{FF2B5EF4-FFF2-40B4-BE49-F238E27FC236}">
                <a16:creationId xmlns:a16="http://schemas.microsoft.com/office/drawing/2014/main" id="{B00CCC90-8739-6269-8D8B-044FAD899AFA}"/>
              </a:ext>
            </a:extLst>
          </p:cNvPr>
          <p:cNvSpPr/>
          <p:nvPr/>
        </p:nvSpPr>
        <p:spPr>
          <a:xfrm>
            <a:off x="6936286" y="1877747"/>
            <a:ext cx="4366297" cy="2017368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97F046E8-7C49-F71E-FED5-7195E1018181}"/>
              </a:ext>
            </a:extLst>
          </p:cNvPr>
          <p:cNvSpPr/>
          <p:nvPr/>
        </p:nvSpPr>
        <p:spPr>
          <a:xfrm>
            <a:off x="745348" y="4351124"/>
            <a:ext cx="4366297" cy="2017368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63">
            <a:extLst>
              <a:ext uri="{FF2B5EF4-FFF2-40B4-BE49-F238E27FC236}">
                <a16:creationId xmlns:a16="http://schemas.microsoft.com/office/drawing/2014/main" id="{E3C3019C-737B-1699-02D0-4DEFB1D34CD1}"/>
              </a:ext>
            </a:extLst>
          </p:cNvPr>
          <p:cNvSpPr/>
          <p:nvPr/>
        </p:nvSpPr>
        <p:spPr>
          <a:xfrm>
            <a:off x="6936286" y="4351124"/>
            <a:ext cx="4366297" cy="2017368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9141520A-0404-127B-A3D1-E36680C30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2019"/>
              </p:ext>
            </p:extLst>
          </p:nvPr>
        </p:nvGraphicFramePr>
        <p:xfrm>
          <a:off x="4241383" y="3609582"/>
          <a:ext cx="3709234" cy="96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617">
                  <a:extLst>
                    <a:ext uri="{9D8B030D-6E8A-4147-A177-3AD203B41FA5}">
                      <a16:colId xmlns:a16="http://schemas.microsoft.com/office/drawing/2014/main" val="3485910629"/>
                    </a:ext>
                  </a:extLst>
                </a:gridCol>
                <a:gridCol w="1854617">
                  <a:extLst>
                    <a:ext uri="{9D8B030D-6E8A-4147-A177-3AD203B41FA5}">
                      <a16:colId xmlns:a16="http://schemas.microsoft.com/office/drawing/2014/main" val="2979845189"/>
                    </a:ext>
                  </a:extLst>
                </a:gridCol>
              </a:tblGrid>
              <a:tr h="48120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전지민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F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박혜림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F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39783"/>
                  </a:ext>
                </a:extLst>
              </a:tr>
              <a:tr h="48120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홍범선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F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김유리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F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75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5E982FD-469D-3083-C1D4-65E9C1CE5440}"/>
              </a:ext>
            </a:extLst>
          </p:cNvPr>
          <p:cNvSpPr txBox="1"/>
          <p:nvPr/>
        </p:nvSpPr>
        <p:spPr>
          <a:xfrm>
            <a:off x="7023518" y="4571994"/>
            <a:ext cx="4191832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ore-KR" altLang="en-US" sz="1400" dirty="0">
                <a:latin typeface="+mn-ea"/>
              </a:rPr>
              <a:t>백엔드 폴더의 구조와 </a:t>
            </a:r>
            <a:r>
              <a:rPr kumimoji="1" lang="en-US" altLang="ko-Kore-KR" sz="1400" dirty="0">
                <a:latin typeface="+mn-ea"/>
              </a:rPr>
              <a:t>API</a:t>
            </a:r>
            <a:r>
              <a:rPr kumimoji="1" lang="ko-Kore-KR" altLang="en-US" sz="1400" dirty="0">
                <a:latin typeface="+mn-ea"/>
              </a:rPr>
              <a:t>를 어떤 식으로 설계하고 코드를 작성해야 하는 지 배웠고</a:t>
            </a:r>
            <a:r>
              <a:rPr kumimoji="1" lang="en-US" altLang="ko-Kore-KR" sz="1400" dirty="0">
                <a:latin typeface="+mn-ea"/>
              </a:rPr>
              <a:t>, </a:t>
            </a:r>
            <a:r>
              <a:rPr kumimoji="1" lang="ko-Kore-KR" altLang="en-US" sz="1400" dirty="0">
                <a:latin typeface="+mn-ea"/>
              </a:rPr>
              <a:t>데이터베이스의 데이터를 엑셀을 통해 관리하는 방법을 알게 되었음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0BEB4-A3DB-D8F3-79F4-F586A5939489}"/>
              </a:ext>
            </a:extLst>
          </p:cNvPr>
          <p:cNvSpPr txBox="1"/>
          <p:nvPr/>
        </p:nvSpPr>
        <p:spPr>
          <a:xfrm>
            <a:off x="7023518" y="1980119"/>
            <a:ext cx="4191832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latin typeface="+mn-ea"/>
              </a:rPr>
              <a:t>수업 </a:t>
            </a:r>
            <a:r>
              <a:rPr kumimoji="1" lang="ko-KR" altLang="en-US" sz="1400" dirty="0" err="1">
                <a:latin typeface="+mn-ea"/>
              </a:rPr>
              <a:t>떄</a:t>
            </a:r>
            <a:r>
              <a:rPr kumimoji="1" lang="ko-KR" altLang="en-US" sz="1400" dirty="0">
                <a:latin typeface="+mn-ea"/>
              </a:rPr>
              <a:t> 배운 </a:t>
            </a:r>
            <a:r>
              <a:rPr kumimoji="1" lang="en-US" altLang="ko-KR" sz="1400" dirty="0">
                <a:latin typeface="+mn-ea"/>
              </a:rPr>
              <a:t>html, </a:t>
            </a:r>
            <a:r>
              <a:rPr kumimoji="1" lang="en-US" altLang="ko-KR" sz="1400" dirty="0" err="1">
                <a:latin typeface="+mn-ea"/>
              </a:rPr>
              <a:t>css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en-US" altLang="ko-KR" sz="1400" dirty="0" err="1">
                <a:latin typeface="+mn-ea"/>
              </a:rPr>
              <a:t>js</a:t>
            </a:r>
            <a:r>
              <a:rPr kumimoji="1" lang="en-US" altLang="ko-KR" sz="1400" dirty="0">
                <a:latin typeface="+mn-ea"/>
              </a:rPr>
              <a:t>(</a:t>
            </a:r>
            <a:r>
              <a:rPr kumimoji="1" lang="en-US" altLang="ko-KR" sz="1400" dirty="0" err="1">
                <a:latin typeface="+mn-ea"/>
              </a:rPr>
              <a:t>ts</a:t>
            </a:r>
            <a:r>
              <a:rPr kumimoji="1" lang="en-US" altLang="ko-KR" sz="1400" dirty="0">
                <a:latin typeface="+mn-ea"/>
              </a:rPr>
              <a:t>)</a:t>
            </a:r>
            <a:r>
              <a:rPr kumimoji="1" lang="ko-KR" altLang="en-US" sz="1400" dirty="0" err="1">
                <a:latin typeface="+mn-ea"/>
              </a:rPr>
              <a:t>를</a:t>
            </a:r>
            <a:r>
              <a:rPr kumimoji="1" lang="ko-KR" altLang="en-US" sz="1400" dirty="0">
                <a:latin typeface="+mn-ea"/>
              </a:rPr>
              <a:t> 바탕으로 앱을 만들면서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실제 컴포넌트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페이지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스타일 등의 코드를 어떻게 분할하는지에 대해 배웠으며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프론트에서 </a:t>
            </a:r>
            <a:r>
              <a:rPr kumimoji="1" lang="ko-KR" altLang="en-US" sz="1400" dirty="0" err="1">
                <a:latin typeface="+mn-ea"/>
              </a:rPr>
              <a:t>백엔드와의</a:t>
            </a:r>
            <a:r>
              <a:rPr kumimoji="1" lang="ko-KR" altLang="en-US" sz="1400" dirty="0">
                <a:latin typeface="+mn-ea"/>
              </a:rPr>
              <a:t> 연동을 하는 방법을 </a:t>
            </a:r>
            <a:r>
              <a:rPr kumimoji="1" lang="ko-KR" altLang="en-US" sz="1400" dirty="0" err="1">
                <a:latin typeface="+mn-ea"/>
              </a:rPr>
              <a:t>알게됨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48D6BF-155E-536A-26F9-B718FC1E092F}"/>
              </a:ext>
            </a:extLst>
          </p:cNvPr>
          <p:cNvSpPr txBox="1"/>
          <p:nvPr/>
        </p:nvSpPr>
        <p:spPr>
          <a:xfrm>
            <a:off x="817590" y="4571994"/>
            <a:ext cx="4191832" cy="134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400" dirty="0" err="1">
                <a:latin typeface="+mn-ea"/>
              </a:rPr>
              <a:t>백엔드</a:t>
            </a:r>
            <a:r>
              <a:rPr kumimoji="1" lang="ko-KR" altLang="en-US" sz="1400" dirty="0">
                <a:latin typeface="+mn-ea"/>
              </a:rPr>
              <a:t> </a:t>
            </a:r>
            <a:r>
              <a:rPr kumimoji="1" lang="en" altLang="ko-Kore-KR" sz="1400" dirty="0">
                <a:latin typeface="+mn-ea"/>
              </a:rPr>
              <a:t>API</a:t>
            </a:r>
            <a:r>
              <a:rPr kumimoji="1" lang="ko-KR" altLang="en-US" sz="1400" dirty="0" err="1">
                <a:latin typeface="+mn-ea"/>
              </a:rPr>
              <a:t>를</a:t>
            </a:r>
            <a:r>
              <a:rPr kumimoji="1" lang="ko-KR" altLang="en-US" sz="1400" dirty="0">
                <a:latin typeface="+mn-ea"/>
              </a:rPr>
              <a:t> 설계하고 </a:t>
            </a:r>
            <a:r>
              <a:rPr kumimoji="1" lang="en" altLang="ko-Kore-KR" sz="1400" dirty="0">
                <a:latin typeface="+mn-ea"/>
              </a:rPr>
              <a:t>AWS EC2</a:t>
            </a:r>
            <a:r>
              <a:rPr kumimoji="1" lang="ko-KR" altLang="en-US" sz="1400" dirty="0" err="1">
                <a:latin typeface="+mn-ea"/>
              </a:rPr>
              <a:t>를</a:t>
            </a:r>
            <a:r>
              <a:rPr kumimoji="1" lang="ko-KR" altLang="en-US" sz="1400" dirty="0">
                <a:latin typeface="+mn-ea"/>
              </a:rPr>
              <a:t> 이용하여 배포하는 경험을 얻었고 개발을 진행할 때 로직이 복잡해질 수록 테스트가 중요하다는 것을 알게 되었음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26C554-5F91-392B-40A6-2992E8E4AE90}"/>
              </a:ext>
            </a:extLst>
          </p:cNvPr>
          <p:cNvSpPr txBox="1"/>
          <p:nvPr/>
        </p:nvSpPr>
        <p:spPr>
          <a:xfrm>
            <a:off x="832580" y="2018548"/>
            <a:ext cx="4191832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400" dirty="0">
                <a:latin typeface="+mn-ea"/>
              </a:rPr>
              <a:t>RN</a:t>
            </a:r>
            <a:r>
              <a:rPr kumimoji="1" lang="ko-KR" altLang="en-US" sz="1400" dirty="0">
                <a:latin typeface="+mn-ea"/>
              </a:rPr>
              <a:t> 프로젝트에서 화면과 </a:t>
            </a:r>
            <a:r>
              <a:rPr kumimoji="1" lang="en" altLang="ko-Kore-KR" sz="1400" dirty="0">
                <a:latin typeface="+mn-ea"/>
              </a:rPr>
              <a:t>API </a:t>
            </a:r>
            <a:r>
              <a:rPr kumimoji="1" lang="ko-KR" altLang="en-US" sz="1400" dirty="0">
                <a:latin typeface="+mn-ea"/>
              </a:rPr>
              <a:t>사이의 동작을 어떻게 </a:t>
            </a:r>
            <a:r>
              <a:rPr kumimoji="1" lang="ko-KR" altLang="en-US" sz="1400" dirty="0" err="1">
                <a:latin typeface="+mn-ea"/>
              </a:rPr>
              <a:t>처리해야하는지</a:t>
            </a:r>
            <a:r>
              <a:rPr kumimoji="1" lang="ko-KR" altLang="en-US" sz="1400" dirty="0">
                <a:latin typeface="+mn-ea"/>
              </a:rPr>
              <a:t> 직접 확인해볼 수 </a:t>
            </a:r>
            <a:r>
              <a:rPr kumimoji="1" lang="ko-Kore-KR" altLang="en-US" sz="1400" dirty="0">
                <a:latin typeface="+mn-ea"/>
              </a:rPr>
              <a:t>있었고</a:t>
            </a:r>
            <a:r>
              <a:rPr kumimoji="1" lang="en-US" altLang="ko-Kore-KR" sz="1400" dirty="0">
                <a:latin typeface="+mn-ea"/>
              </a:rPr>
              <a:t>, </a:t>
            </a:r>
            <a:r>
              <a:rPr kumimoji="1" lang="ko-KR" altLang="en-US" sz="1400" dirty="0" err="1">
                <a:latin typeface="+mn-ea"/>
              </a:rPr>
              <a:t>필요에따라</a:t>
            </a:r>
            <a:r>
              <a:rPr kumimoji="1" lang="ko-KR" altLang="en-US" sz="1400" dirty="0">
                <a:latin typeface="+mn-ea"/>
              </a:rPr>
              <a:t> 애니메이션과 화면의 효과를 처리하는 방법과 재사용할 수 있는 컴포넌트를 구성하는 방식에 대해 생각하고 배울 수 </a:t>
            </a:r>
            <a:r>
              <a:rPr kumimoji="1" lang="ko-Kore-KR" altLang="en-US" sz="1400" dirty="0">
                <a:latin typeface="+mn-ea"/>
              </a:rPr>
              <a:t>있었음</a:t>
            </a:r>
          </a:p>
        </p:txBody>
      </p:sp>
    </p:spTree>
    <p:extLst>
      <p:ext uri="{BB962C8B-B14F-4D97-AF65-F5344CB8AC3E}">
        <p14:creationId xmlns:p14="http://schemas.microsoft.com/office/powerpoint/2010/main" val="108528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 및 극복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3385C-120E-F6EA-BDA4-31F557AF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1" y="1949726"/>
            <a:ext cx="558567" cy="55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배지 체크 표시1 단색으로 채워진">
            <a:extLst>
              <a:ext uri="{FF2B5EF4-FFF2-40B4-BE49-F238E27FC236}">
                <a16:creationId xmlns:a16="http://schemas.microsoft.com/office/drawing/2014/main" id="{5F0F6675-FCB4-5569-FA3A-42DCFA8FC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108" y="3574649"/>
            <a:ext cx="630000" cy="63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44BF9-7F73-36C8-E37E-D747938E5D73}"/>
              </a:ext>
            </a:extLst>
          </p:cNvPr>
          <p:cNvSpPr txBox="1"/>
          <p:nvPr/>
        </p:nvSpPr>
        <p:spPr>
          <a:xfrm>
            <a:off x="2234664" y="1900171"/>
            <a:ext cx="8732053" cy="114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대화 학습을 위해 꼭 필요한 기능인 </a:t>
            </a:r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사용자 음성 인식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kumimoji="1"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어떻게 구현해야 하는 지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사각형: 둥근 모서리 63">
            <a:extLst>
              <a:ext uri="{FF2B5EF4-FFF2-40B4-BE49-F238E27FC236}">
                <a16:creationId xmlns:a16="http://schemas.microsoft.com/office/drawing/2014/main" id="{4DD183EA-BEC2-821B-F9C3-603BB29399CB}"/>
              </a:ext>
            </a:extLst>
          </p:cNvPr>
          <p:cNvSpPr/>
          <p:nvPr/>
        </p:nvSpPr>
        <p:spPr>
          <a:xfrm>
            <a:off x="2053445" y="3698636"/>
            <a:ext cx="9014751" cy="2082225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D49D9-03F3-1B9E-F504-FD5DB152B19B}"/>
              </a:ext>
            </a:extLst>
          </p:cNvPr>
          <p:cNvSpPr txBox="1"/>
          <p:nvPr/>
        </p:nvSpPr>
        <p:spPr>
          <a:xfrm>
            <a:off x="2234664" y="3807487"/>
            <a:ext cx="8352929" cy="16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팀원끼리 </a:t>
            </a:r>
            <a:r>
              <a:rPr kumimoji="1"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Google-STT, PRAAT, React Speech Kit 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등 사용자의 음성을 인식하고 </a:t>
            </a:r>
            <a:r>
              <a:rPr kumimoji="1"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text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로 바꿔주는 </a:t>
            </a:r>
            <a:r>
              <a:rPr kumimoji="1" lang="en-US" altLang="ko-Kore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api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를 테스트한 뒤 성능</a:t>
            </a:r>
            <a:r>
              <a:rPr kumimoji="1"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비용적인 측면에서 비교하여 </a:t>
            </a:r>
            <a:r>
              <a:rPr kumimoji="1" lang="en-US" altLang="ko-Kore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api</a:t>
            </a:r>
            <a:r>
              <a:rPr kumimoji="1"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1"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선정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08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  <a:endParaRPr kumimoji="1" lang="en-US" altLang="ko-Kore-KR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도넛[D] 9">
            <a:extLst>
              <a:ext uri="{FF2B5EF4-FFF2-40B4-BE49-F238E27FC236}">
                <a16:creationId xmlns:a16="http://schemas.microsoft.com/office/drawing/2014/main" id="{35DA132E-8C95-5756-C4C2-54BF311057C0}"/>
              </a:ext>
            </a:extLst>
          </p:cNvPr>
          <p:cNvSpPr/>
          <p:nvPr/>
        </p:nvSpPr>
        <p:spPr>
          <a:xfrm>
            <a:off x="995083" y="2013512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E5D50-FD5F-2AF6-1FFF-84B50AD511DE}"/>
              </a:ext>
            </a:extLst>
          </p:cNvPr>
          <p:cNvSpPr txBox="1"/>
          <p:nvPr/>
        </p:nvSpPr>
        <p:spPr>
          <a:xfrm>
            <a:off x="1896036" y="2118852"/>
            <a:ext cx="5243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사용자 편의를 위한 </a:t>
            </a: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SNS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로그인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추가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도넛[D] 12">
            <a:extLst>
              <a:ext uri="{FF2B5EF4-FFF2-40B4-BE49-F238E27FC236}">
                <a16:creationId xmlns:a16="http://schemas.microsoft.com/office/drawing/2014/main" id="{AD2BD3F2-2520-DBC5-D762-16C9D7FCCEE9}"/>
              </a:ext>
            </a:extLst>
          </p:cNvPr>
          <p:cNvSpPr/>
          <p:nvPr/>
        </p:nvSpPr>
        <p:spPr>
          <a:xfrm>
            <a:off x="995083" y="3321860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59DA4-909A-324D-3220-F010FFAE045C}"/>
              </a:ext>
            </a:extLst>
          </p:cNvPr>
          <p:cNvSpPr txBox="1"/>
          <p:nvPr/>
        </p:nvSpPr>
        <p:spPr>
          <a:xfrm>
            <a:off x="1896036" y="3427200"/>
            <a:ext cx="869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사용자의 발음 평가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를 더욱 더 정교하게 하기 위한 </a:t>
            </a:r>
            <a:r>
              <a:rPr lang="en-US" altLang="ko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기술</a:t>
            </a:r>
            <a:r>
              <a:rPr lang="en-US" altLang="ko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추가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도넛[D] 14">
            <a:extLst>
              <a:ext uri="{FF2B5EF4-FFF2-40B4-BE49-F238E27FC236}">
                <a16:creationId xmlns:a16="http://schemas.microsoft.com/office/drawing/2014/main" id="{7CECE74A-05BE-BC19-0EBD-FF47DADE6513}"/>
              </a:ext>
            </a:extLst>
          </p:cNvPr>
          <p:cNvSpPr/>
          <p:nvPr/>
        </p:nvSpPr>
        <p:spPr>
          <a:xfrm>
            <a:off x="995083" y="4630208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7A441-B7AC-A063-5360-597023431870}"/>
              </a:ext>
            </a:extLst>
          </p:cNvPr>
          <p:cNvSpPr txBox="1"/>
          <p:nvPr/>
        </p:nvSpPr>
        <p:spPr>
          <a:xfrm>
            <a:off x="1900344" y="4735548"/>
            <a:ext cx="895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사용자가 모르는 단어를 검색하고 저장할 수 있는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사전 기능 추가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9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621471" y="2754911"/>
            <a:ext cx="737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4963516" y="297035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시연 및 </a:t>
            </a:r>
            <a:r>
              <a:rPr kumimoji="1" lang="en-US" altLang="ko-Kore-KR" sz="3200" b="1" dirty="0" err="1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09716" y="2705538"/>
            <a:ext cx="671979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b="1" dirty="0" err="1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6100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5041007" y="2970354"/>
            <a:ext cx="2616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래픽 2" descr="입력 단색으로 채워진">
            <a:extLst>
              <a:ext uri="{FF2B5EF4-FFF2-40B4-BE49-F238E27FC236}">
                <a16:creationId xmlns:a16="http://schemas.microsoft.com/office/drawing/2014/main" id="{98844427-3F2E-69C2-C4C4-0D7C2325D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328" y="2805542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A56D2-FC36-10BA-779A-B063CC827F14}"/>
              </a:ext>
            </a:extLst>
          </p:cNvPr>
          <p:cNvSpPr txBox="1"/>
          <p:nvPr/>
        </p:nvSpPr>
        <p:spPr>
          <a:xfrm>
            <a:off x="10730591" y="6098806"/>
            <a:ext cx="1133644" cy="56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T1 </a:t>
            </a:r>
            <a:r>
              <a:rPr kumimoji="1" lang="en-US" altLang="ko-Kore-KR" b="1" dirty="0" err="1">
                <a:solidFill>
                  <a:schemeClr val="bg1"/>
                </a:solidFill>
                <a:latin typeface="+mj-ea"/>
                <a:ea typeface="+mj-ea"/>
              </a:rPr>
              <a:t>CoCo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254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461170" y="2754913"/>
            <a:ext cx="1058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5319663" y="29703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과제개요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57599" y="2766626"/>
            <a:ext cx="1633781" cy="11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-1 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추진 배경</a:t>
            </a:r>
            <a:endParaRPr kumimoji="1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1-2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과제 목표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08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42">
            <a:extLst>
              <a:ext uri="{FF2B5EF4-FFF2-40B4-BE49-F238E27FC236}">
                <a16:creationId xmlns:a16="http://schemas.microsoft.com/office/drawing/2014/main" id="{FA891845-05CA-2AA0-56E3-D49973B8CD8F}"/>
              </a:ext>
            </a:extLst>
          </p:cNvPr>
          <p:cNvCxnSpPr>
            <a:cxnSpLocks/>
          </p:cNvCxnSpPr>
          <p:nvPr/>
        </p:nvCxnSpPr>
        <p:spPr>
          <a:xfrm>
            <a:off x="6156881" y="1658387"/>
            <a:ext cx="0" cy="5053698"/>
          </a:xfrm>
          <a:prstGeom prst="line">
            <a:avLst/>
          </a:prstGeom>
          <a:ln w="1905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A477C1-DF35-8C12-0118-3CE353B5A107}"/>
              </a:ext>
            </a:extLst>
          </p:cNvPr>
          <p:cNvSpPr/>
          <p:nvPr/>
        </p:nvSpPr>
        <p:spPr>
          <a:xfrm>
            <a:off x="7438792" y="6217503"/>
            <a:ext cx="1860884" cy="139645"/>
          </a:xfrm>
          <a:prstGeom prst="rect">
            <a:avLst/>
          </a:prstGeom>
          <a:solidFill>
            <a:srgbClr val="027F7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291CDC-2237-7992-1B47-60941AF05FC1}"/>
              </a:ext>
            </a:extLst>
          </p:cNvPr>
          <p:cNvSpPr/>
          <p:nvPr/>
        </p:nvSpPr>
        <p:spPr>
          <a:xfrm>
            <a:off x="1680072" y="6194076"/>
            <a:ext cx="1860884" cy="139645"/>
          </a:xfrm>
          <a:prstGeom prst="rect">
            <a:avLst/>
          </a:prstGeom>
          <a:solidFill>
            <a:srgbClr val="027F74">
              <a:alpha val="4844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315393-E5D9-45DA-5E78-718EEB7ECBD2}"/>
              </a:ext>
            </a:extLst>
          </p:cNvPr>
          <p:cNvGrpSpPr/>
          <p:nvPr/>
        </p:nvGrpSpPr>
        <p:grpSpPr>
          <a:xfrm>
            <a:off x="7514463" y="2533315"/>
            <a:ext cx="2867789" cy="2686198"/>
            <a:chOff x="7275372" y="2220038"/>
            <a:chExt cx="2573138" cy="2430379"/>
          </a:xfrm>
        </p:grpSpPr>
        <p:pic>
          <p:nvPicPr>
            <p:cNvPr id="9" name="그림 8" descr="텍스트, 인간의 얼굴, 스크린샷이(가) 표시된 사진&#10;&#10;자동 생성된 설명">
              <a:extLst>
                <a:ext uri="{FF2B5EF4-FFF2-40B4-BE49-F238E27FC236}">
                  <a16:creationId xmlns:a16="http://schemas.microsoft.com/office/drawing/2014/main" id="{0345CEF3-75FC-37D3-89A4-CE37FEFB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468" y="2220038"/>
              <a:ext cx="1123042" cy="2430379"/>
            </a:xfrm>
            <a:prstGeom prst="rect">
              <a:avLst/>
            </a:prstGeom>
          </p:spPr>
        </p:pic>
        <p:pic>
          <p:nvPicPr>
            <p:cNvPr id="10" name="그림 9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52767E0-0F51-AF3D-6209-54F9D8BC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72" y="2220038"/>
              <a:ext cx="1123042" cy="2430379"/>
            </a:xfrm>
            <a:prstGeom prst="rect">
              <a:avLst/>
            </a:prstGeom>
          </p:spPr>
        </p:pic>
      </p:grp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B18876-06C8-63E0-3767-79DFCAEF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52" y="2483576"/>
            <a:ext cx="3684764" cy="2735937"/>
          </a:xfrm>
          <a:prstGeom prst="rect">
            <a:avLst/>
          </a:prstGeom>
        </p:spPr>
      </p:pic>
      <p:sp>
        <p:nvSpPr>
          <p:cNvPr id="13" name="사각형: 둥근 모서리 63">
            <a:extLst>
              <a:ext uri="{FF2B5EF4-FFF2-40B4-BE49-F238E27FC236}">
                <a16:creationId xmlns:a16="http://schemas.microsoft.com/office/drawing/2014/main" id="{200F3AB7-57C9-DEC9-3029-7B3837235CD5}"/>
              </a:ext>
            </a:extLst>
          </p:cNvPr>
          <p:cNvSpPr/>
          <p:nvPr/>
        </p:nvSpPr>
        <p:spPr>
          <a:xfrm>
            <a:off x="653143" y="1650399"/>
            <a:ext cx="5324566" cy="5053697"/>
          </a:xfrm>
          <a:prstGeom prst="roundRect">
            <a:avLst>
              <a:gd name="adj" fmla="val 81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EC699-E1C2-33BA-49D6-2B997D6C99C5}"/>
              </a:ext>
            </a:extLst>
          </p:cNvPr>
          <p:cNvSpPr txBox="1"/>
          <p:nvPr/>
        </p:nvSpPr>
        <p:spPr>
          <a:xfrm>
            <a:off x="800439" y="5930636"/>
            <a:ext cx="5007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BUT,  </a:t>
            </a:r>
            <a:r>
              <a:rPr lang="ko-KR" altLang="en-US" sz="2200" b="1" dirty="0">
                <a:solidFill>
                  <a:srgbClr val="027F74"/>
                </a:solidFill>
              </a:rPr>
              <a:t>회화적인 측면</a:t>
            </a:r>
            <a:r>
              <a:rPr lang="ko-KR" altLang="en-US" sz="2200" b="1" dirty="0"/>
              <a:t>에 어려움을 느낌</a:t>
            </a:r>
          </a:p>
        </p:txBody>
      </p:sp>
      <p:sp>
        <p:nvSpPr>
          <p:cNvPr id="15" name="사각형: 둥근 모서리 65">
            <a:extLst>
              <a:ext uri="{FF2B5EF4-FFF2-40B4-BE49-F238E27FC236}">
                <a16:creationId xmlns:a16="http://schemas.microsoft.com/office/drawing/2014/main" id="{C5DFB27D-27F9-86F0-69AC-690B0D9007FC}"/>
              </a:ext>
            </a:extLst>
          </p:cNvPr>
          <p:cNvSpPr/>
          <p:nvPr/>
        </p:nvSpPr>
        <p:spPr>
          <a:xfrm>
            <a:off x="6342213" y="1650398"/>
            <a:ext cx="5212281" cy="5053698"/>
          </a:xfrm>
          <a:prstGeom prst="roundRect">
            <a:avLst>
              <a:gd name="adj" fmla="val 752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FB174-84B0-28BC-3409-1CEA553BD16C}"/>
              </a:ext>
            </a:extLst>
          </p:cNvPr>
          <p:cNvSpPr txBox="1"/>
          <p:nvPr/>
        </p:nvSpPr>
        <p:spPr>
          <a:xfrm>
            <a:off x="783880" y="5576562"/>
            <a:ext cx="49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err="1"/>
              <a:t>능력적인</a:t>
            </a:r>
            <a:r>
              <a:rPr lang="ko-KR" altLang="en-US" sz="2000"/>
              <a:t> 면에서 한국인 간호사 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B5DC49-7C9A-170F-0DF1-FA8EF6530868}"/>
              </a:ext>
            </a:extLst>
          </p:cNvPr>
          <p:cNvSpPr txBox="1"/>
          <p:nvPr/>
        </p:nvSpPr>
        <p:spPr>
          <a:xfrm>
            <a:off x="942121" y="1866933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/>
              <a:t>미국간호사시험 한국인 응시자 수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2ECB0-0D12-B16F-7EB7-9E181101A0D1}"/>
              </a:ext>
            </a:extLst>
          </p:cNvPr>
          <p:cNvSpPr txBox="1"/>
          <p:nvPr/>
        </p:nvSpPr>
        <p:spPr>
          <a:xfrm>
            <a:off x="7394084" y="1866933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/>
              <a:t>영어 회화 앱 시장의 확대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188A9-D27A-6DDE-AE79-AE574835295D}"/>
              </a:ext>
            </a:extLst>
          </p:cNvPr>
          <p:cNvSpPr txBox="1"/>
          <p:nvPr/>
        </p:nvSpPr>
        <p:spPr>
          <a:xfrm>
            <a:off x="6400785" y="5951426"/>
            <a:ext cx="5007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BUT, </a:t>
            </a:r>
            <a:r>
              <a:rPr lang="ko-KR" altLang="en-US" sz="2200" b="1" dirty="0">
                <a:solidFill>
                  <a:srgbClr val="027F74"/>
                </a:solidFill>
              </a:rPr>
              <a:t>전문 실무 영어</a:t>
            </a:r>
            <a:r>
              <a:rPr lang="ko-KR" altLang="en-US" sz="2200" b="1" dirty="0"/>
              <a:t> 문장은 제공 </a:t>
            </a:r>
            <a:r>
              <a:rPr lang="en-US" altLang="ko-KR" sz="2200" b="1" dirty="0"/>
              <a:t>X</a:t>
            </a:r>
            <a:endParaRPr lang="ko-KR" altLang="en-US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CA638-ACF3-68B1-1DC9-0218A4817600}"/>
              </a:ext>
            </a:extLst>
          </p:cNvPr>
          <p:cNvSpPr txBox="1"/>
          <p:nvPr/>
        </p:nvSpPr>
        <p:spPr>
          <a:xfrm>
            <a:off x="6466400" y="5600858"/>
            <a:ext cx="49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기존 회화 어플은 일상 회화의 초점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B27BF8-0336-090D-3250-50917C84FFB4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283333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27BF8-0336-090D-3250-50917C84FFB4}"/>
              </a:ext>
            </a:extLst>
          </p:cNvPr>
          <p:cNvSpPr txBox="1"/>
          <p:nvPr/>
        </p:nvSpPr>
        <p:spPr>
          <a:xfrm>
            <a:off x="653143" y="921869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기업 측의 요구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4A80B-9AE9-7265-8D25-E0F4CB0F58AF}"/>
              </a:ext>
            </a:extLst>
          </p:cNvPr>
          <p:cNvSpPr txBox="1"/>
          <p:nvPr/>
        </p:nvSpPr>
        <p:spPr>
          <a:xfrm>
            <a:off x="1508297" y="1855829"/>
            <a:ext cx="821759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간호사를 위한 회화 학습 위주의 모바일 어플리케이션 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BDDEA-54CA-9BE3-72EB-1F67F47CC47B}"/>
              </a:ext>
            </a:extLst>
          </p:cNvPr>
          <p:cNvSpPr txBox="1"/>
          <p:nvPr/>
        </p:nvSpPr>
        <p:spPr>
          <a:xfrm>
            <a:off x="1508297" y="3441015"/>
            <a:ext cx="72754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사용자가 직접 말을 함으로써 학습 효과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FCF37-E20E-59DC-926F-AD68813E8359}"/>
              </a:ext>
            </a:extLst>
          </p:cNvPr>
          <p:cNvSpPr txBox="1"/>
          <p:nvPr/>
        </p:nvSpPr>
        <p:spPr>
          <a:xfrm>
            <a:off x="1697866" y="2473049"/>
            <a:ext cx="9703371" cy="544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회화학습 방식</a:t>
            </a:r>
            <a:r>
              <a:rPr lang="en-US" altLang="ko-KR" sz="2200" dirty="0"/>
              <a:t> : AI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이용하여 대화를 통한 학습</a:t>
            </a:r>
            <a:endParaRPr lang="en-US" altLang="ko-KR" sz="2200" dirty="0"/>
          </a:p>
        </p:txBody>
      </p:sp>
      <p:sp>
        <p:nvSpPr>
          <p:cNvPr id="19" name="도넛[D] 3">
            <a:extLst>
              <a:ext uri="{FF2B5EF4-FFF2-40B4-BE49-F238E27FC236}">
                <a16:creationId xmlns:a16="http://schemas.microsoft.com/office/drawing/2014/main" id="{BB63C83D-42F9-2DEE-A867-3B3FFD43D0DD}"/>
              </a:ext>
            </a:extLst>
          </p:cNvPr>
          <p:cNvSpPr/>
          <p:nvPr/>
        </p:nvSpPr>
        <p:spPr>
          <a:xfrm>
            <a:off x="708311" y="1758183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21" name="도넛[D] 3">
            <a:extLst>
              <a:ext uri="{FF2B5EF4-FFF2-40B4-BE49-F238E27FC236}">
                <a16:creationId xmlns:a16="http://schemas.microsoft.com/office/drawing/2014/main" id="{C62C0A6C-E103-3D5A-BCF5-4FE90F3D8DBB}"/>
              </a:ext>
            </a:extLst>
          </p:cNvPr>
          <p:cNvSpPr/>
          <p:nvPr/>
        </p:nvSpPr>
        <p:spPr>
          <a:xfrm>
            <a:off x="705858" y="3343369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FF9249-01EA-7B70-C0AE-59BDB6842795}"/>
              </a:ext>
            </a:extLst>
          </p:cNvPr>
          <p:cNvSpPr txBox="1"/>
          <p:nvPr/>
        </p:nvSpPr>
        <p:spPr>
          <a:xfrm>
            <a:off x="1770778" y="4041408"/>
            <a:ext cx="9401026" cy="46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학습을 할 때의 사용자가 직접 말을 하여 발음 연습도 할 수 있도록</a:t>
            </a:r>
            <a:endParaRPr lang="en-US" altLang="ko-KR" sz="2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5A06D-10D0-4515-1EE2-7C913DD4CAF2}"/>
              </a:ext>
            </a:extLst>
          </p:cNvPr>
          <p:cNvSpPr txBox="1"/>
          <p:nvPr/>
        </p:nvSpPr>
        <p:spPr>
          <a:xfrm>
            <a:off x="1508297" y="5026201"/>
            <a:ext cx="72754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효율적으로 사용자의 학습 관리</a:t>
            </a:r>
          </a:p>
        </p:txBody>
      </p:sp>
      <p:sp>
        <p:nvSpPr>
          <p:cNvPr id="5" name="도넛[D] 3">
            <a:extLst>
              <a:ext uri="{FF2B5EF4-FFF2-40B4-BE49-F238E27FC236}">
                <a16:creationId xmlns:a16="http://schemas.microsoft.com/office/drawing/2014/main" id="{0CB67643-C42B-1FB7-5818-8BB2FDC6945D}"/>
              </a:ext>
            </a:extLst>
          </p:cNvPr>
          <p:cNvSpPr/>
          <p:nvPr/>
        </p:nvSpPr>
        <p:spPr>
          <a:xfrm>
            <a:off x="705858" y="4928555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3B225-89A9-6874-E202-FAD04E5F6D30}"/>
              </a:ext>
            </a:extLst>
          </p:cNvPr>
          <p:cNvSpPr txBox="1"/>
          <p:nvPr/>
        </p:nvSpPr>
        <p:spPr>
          <a:xfrm>
            <a:off x="1770778" y="5626594"/>
            <a:ext cx="9401026" cy="46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출석 같은 기능을 통한 사용자의 학습 관리</a:t>
            </a:r>
            <a:endParaRPr lang="en-US" altLang="ko-KR" sz="2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6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27BF8-0336-090D-3250-50917C84FFB4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과제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D12514-E246-6FA8-996B-B1A22CF6CEC4}"/>
              </a:ext>
            </a:extLst>
          </p:cNvPr>
          <p:cNvSpPr/>
          <p:nvPr/>
        </p:nvSpPr>
        <p:spPr>
          <a:xfrm>
            <a:off x="5606852" y="6072362"/>
            <a:ext cx="3296312" cy="194270"/>
          </a:xfrm>
          <a:prstGeom prst="rect">
            <a:avLst/>
          </a:prstGeom>
          <a:solidFill>
            <a:srgbClr val="027F7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4A80B-9AE9-7265-8D25-E0F4CB0F58AF}"/>
              </a:ext>
            </a:extLst>
          </p:cNvPr>
          <p:cNvSpPr txBox="1"/>
          <p:nvPr/>
        </p:nvSpPr>
        <p:spPr>
          <a:xfrm>
            <a:off x="1508297" y="1855829"/>
            <a:ext cx="244258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ko-KR" alt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BDDEA-54CA-9BE3-72EB-1F67F47CC47B}"/>
              </a:ext>
            </a:extLst>
          </p:cNvPr>
          <p:cNvSpPr txBox="1"/>
          <p:nvPr/>
        </p:nvSpPr>
        <p:spPr>
          <a:xfrm>
            <a:off x="1508297" y="4009054"/>
            <a:ext cx="16697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FCF37-E20E-59DC-926F-AD68813E8359}"/>
              </a:ext>
            </a:extLst>
          </p:cNvPr>
          <p:cNvSpPr txBox="1"/>
          <p:nvPr/>
        </p:nvSpPr>
        <p:spPr>
          <a:xfrm>
            <a:off x="1697866" y="2473049"/>
            <a:ext cx="9703371" cy="10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미국 간호사를 희망하는 사용자</a:t>
            </a:r>
            <a:endParaRPr lang="en-US" altLang="ko-KR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Main</a:t>
            </a:r>
            <a:r>
              <a:rPr lang="ko-KR" altLang="en-US" sz="2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Target</a:t>
            </a:r>
            <a:r>
              <a:rPr lang="en-US" altLang="ko-KR" sz="220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ko-KR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선호도가 높은</a:t>
            </a:r>
            <a:r>
              <a:rPr lang="en-US" altLang="ko-KR" sz="2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일반병동</a:t>
            </a:r>
            <a:r>
              <a:rPr lang="en-US" altLang="ko-KR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(MED&amp;SURG)</a:t>
            </a:r>
            <a:r>
              <a:rPr lang="ko-KR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 간호사</a:t>
            </a:r>
            <a:endParaRPr lang="ko-KR" altLang="en-US" sz="2200" dirty="0"/>
          </a:p>
        </p:txBody>
      </p:sp>
      <p:sp>
        <p:nvSpPr>
          <p:cNvPr id="19" name="도넛[D] 3">
            <a:extLst>
              <a:ext uri="{FF2B5EF4-FFF2-40B4-BE49-F238E27FC236}">
                <a16:creationId xmlns:a16="http://schemas.microsoft.com/office/drawing/2014/main" id="{BB63C83D-42F9-2DEE-A867-3B3FFD43D0DD}"/>
              </a:ext>
            </a:extLst>
          </p:cNvPr>
          <p:cNvSpPr/>
          <p:nvPr/>
        </p:nvSpPr>
        <p:spPr>
          <a:xfrm>
            <a:off x="708311" y="1758183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21" name="도넛[D] 3">
            <a:extLst>
              <a:ext uri="{FF2B5EF4-FFF2-40B4-BE49-F238E27FC236}">
                <a16:creationId xmlns:a16="http://schemas.microsoft.com/office/drawing/2014/main" id="{C62C0A6C-E103-3D5A-BCF5-4FE90F3D8DBB}"/>
              </a:ext>
            </a:extLst>
          </p:cNvPr>
          <p:cNvSpPr/>
          <p:nvPr/>
        </p:nvSpPr>
        <p:spPr>
          <a:xfrm>
            <a:off x="705858" y="3911408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FF9249-01EA-7B70-C0AE-59BDB6842795}"/>
              </a:ext>
            </a:extLst>
          </p:cNvPr>
          <p:cNvSpPr txBox="1"/>
          <p:nvPr/>
        </p:nvSpPr>
        <p:spPr>
          <a:xfrm>
            <a:off x="1770778" y="4609447"/>
            <a:ext cx="9401026" cy="165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Tx/>
              <a:buChar char="-"/>
            </a:pPr>
            <a:r>
              <a:rPr lang="ko-KR" alt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어느 파트</a:t>
            </a:r>
            <a:r>
              <a:rPr lang="ko-KR" altLang="en-US" sz="2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에서나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사용가능한 회화 위주의 앱</a:t>
            </a:r>
            <a:endParaRPr lang="en-US" altLang="ko-KR"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환자 히스토리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과거력 조사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활력징후 측정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injection,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인수인계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노티 등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fontAlgn="base"/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모두 학습 시 미국 일반병동 </a:t>
            </a:r>
            <a:r>
              <a:rPr lang="ko-KR" altLang="en-US" sz="2200" b="1" dirty="0">
                <a:solidFill>
                  <a:srgbClr val="000000"/>
                </a:solidFill>
                <a:latin typeface="Arial" panose="020B0604020202020204" pitchFamily="34" charset="0"/>
              </a:rPr>
              <a:t>실무에서 원활한 소통 가능 </a:t>
            </a:r>
            <a:endParaRPr lang="en-US" altLang="ko-KR" sz="2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E596B5C-59EC-71F2-E1C4-22EAF1AD8C75}"/>
              </a:ext>
            </a:extLst>
          </p:cNvPr>
          <p:cNvSpPr/>
          <p:nvPr/>
        </p:nvSpPr>
        <p:spPr>
          <a:xfrm>
            <a:off x="5585219" y="4536058"/>
            <a:ext cx="1669789" cy="581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3B84B2-10B8-2901-A2E8-C3BD1E87B781}"/>
              </a:ext>
            </a:extLst>
          </p:cNvPr>
          <p:cNvSpPr/>
          <p:nvPr/>
        </p:nvSpPr>
        <p:spPr>
          <a:xfrm>
            <a:off x="5585218" y="4486108"/>
            <a:ext cx="1669789" cy="581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4E594E-331E-12EB-1016-F658B0657459}"/>
              </a:ext>
            </a:extLst>
          </p:cNvPr>
          <p:cNvSpPr/>
          <p:nvPr/>
        </p:nvSpPr>
        <p:spPr>
          <a:xfrm>
            <a:off x="5714656" y="4488811"/>
            <a:ext cx="1669789" cy="581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28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F9D68-209F-7CB0-A7A8-6A48EE40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E4FA6-FE8C-9541-C7B1-96CAFD7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1" y="801926"/>
            <a:ext cx="2427864" cy="5254148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DAD7880B-E72D-08E0-F47F-DF9D47BE7DB6}"/>
              </a:ext>
            </a:extLst>
          </p:cNvPr>
          <p:cNvSpPr/>
          <p:nvPr/>
        </p:nvSpPr>
        <p:spPr>
          <a:xfrm rot="10800000">
            <a:off x="2192301" y="2464723"/>
            <a:ext cx="1596044" cy="1596044"/>
          </a:xfrm>
          <a:prstGeom prst="teardrop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3065D-4F95-8454-CB14-C9FF37CE45EE}"/>
              </a:ext>
            </a:extLst>
          </p:cNvPr>
          <p:cNvSpPr txBox="1"/>
          <p:nvPr/>
        </p:nvSpPr>
        <p:spPr>
          <a:xfrm>
            <a:off x="2461170" y="2754913"/>
            <a:ext cx="1058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kumimoji="1" lang="ko-Kore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6475-854F-19E3-D122-DCF1DD5B12FC}"/>
              </a:ext>
            </a:extLst>
          </p:cNvPr>
          <p:cNvSpPr txBox="1"/>
          <p:nvPr/>
        </p:nvSpPr>
        <p:spPr>
          <a:xfrm>
            <a:off x="4710975" y="2970356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과제 해결방안</a:t>
            </a:r>
            <a:endParaRPr kumimoji="1" lang="ko-Kore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1763881-CD4E-DF5A-DB6E-463F2116F4DD}"/>
              </a:ext>
            </a:extLst>
          </p:cNvPr>
          <p:cNvCxnSpPr>
            <a:cxnSpLocks/>
          </p:cNvCxnSpPr>
          <p:nvPr/>
        </p:nvCxnSpPr>
        <p:spPr>
          <a:xfrm>
            <a:off x="7901702" y="2190403"/>
            <a:ext cx="0" cy="24771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BFB7D-27AB-B876-9350-23D6997F643E}"/>
              </a:ext>
            </a:extLst>
          </p:cNvPr>
          <p:cNvSpPr txBox="1"/>
          <p:nvPr/>
        </p:nvSpPr>
        <p:spPr>
          <a:xfrm>
            <a:off x="8657599" y="2766626"/>
            <a:ext cx="1864613" cy="11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2-1 </a:t>
            </a:r>
            <a:r>
              <a:rPr kumimoji="1" lang="ko-Kore-KR" altLang="en-US" b="1" dirty="0">
                <a:solidFill>
                  <a:schemeClr val="bg1"/>
                </a:solidFill>
                <a:latin typeface="+mj-ea"/>
                <a:ea typeface="+mj-ea"/>
              </a:rPr>
              <a:t>접근 방법</a:t>
            </a:r>
            <a:endParaRPr kumimoji="1" lang="en-US" altLang="ko-Kore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2-2</a:t>
            </a:r>
            <a:r>
              <a:rPr kumimoji="1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시스템 구조</a:t>
            </a:r>
            <a:endParaRPr kumimoji="1" lang="ko-Kore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05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EA1D0B-9EDE-E4E8-4C71-E2F028DB6115}"/>
              </a:ext>
            </a:extLst>
          </p:cNvPr>
          <p:cNvGrpSpPr/>
          <p:nvPr/>
        </p:nvGrpSpPr>
        <p:grpSpPr>
          <a:xfrm>
            <a:off x="8966288" y="1481895"/>
            <a:ext cx="2349412" cy="4763784"/>
            <a:chOff x="862432" y="1318408"/>
            <a:chExt cx="2349412" cy="476378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74D6C9B-804C-0B3B-D95C-4CA92A36A9BE}"/>
                </a:ext>
              </a:extLst>
            </p:cNvPr>
            <p:cNvGrpSpPr/>
            <p:nvPr/>
          </p:nvGrpSpPr>
          <p:grpSpPr>
            <a:xfrm>
              <a:off x="862432" y="1318408"/>
              <a:ext cx="2349412" cy="4763784"/>
              <a:chOff x="862432" y="1318408"/>
              <a:chExt cx="2281059" cy="4625189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F6BB78B0-FD39-CE20-B55C-AE30D06B4371}"/>
                  </a:ext>
                </a:extLst>
              </p:cNvPr>
              <p:cNvSpPr/>
              <p:nvPr/>
            </p:nvSpPr>
            <p:spPr>
              <a:xfrm>
                <a:off x="862432" y="1318408"/>
                <a:ext cx="2245485" cy="4625189"/>
              </a:xfrm>
              <a:prstGeom prst="roundRect">
                <a:avLst>
                  <a:gd name="adj" fmla="val 19484"/>
                </a:avLst>
              </a:prstGeom>
              <a:solidFill>
                <a:srgbClr val="027F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8619A44-6A92-AF9E-01BB-0C3E59E5F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432" y="1318409"/>
                <a:ext cx="2281059" cy="4625188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C2444D-A99C-1292-55AC-03854998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681" y="2727249"/>
              <a:ext cx="1582914" cy="1582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E8254A-1A58-3828-1A2E-9F8AE068771A}"/>
                </a:ext>
              </a:extLst>
            </p:cNvPr>
            <p:cNvSpPr txBox="1"/>
            <p:nvPr/>
          </p:nvSpPr>
          <p:spPr>
            <a:xfrm>
              <a:off x="1593231" y="4109169"/>
              <a:ext cx="90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EAEAEA"/>
                  </a:solidFill>
                </a:rPr>
                <a:t>NURVO</a:t>
              </a:r>
              <a:endParaRPr kumimoji="1" lang="ko-Kore-KR" altLang="en-US" b="1" dirty="0">
                <a:solidFill>
                  <a:srgbClr val="EAEAEA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접근 방법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9D6F1-222B-CB27-DE75-038157CD28C1}"/>
              </a:ext>
            </a:extLst>
          </p:cNvPr>
          <p:cNvSpPr txBox="1"/>
          <p:nvPr/>
        </p:nvSpPr>
        <p:spPr>
          <a:xfrm>
            <a:off x="1548468" y="2121836"/>
            <a:ext cx="63382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간호 집중 영어 회화 어플리케이션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도넛[D] 3">
            <a:extLst>
              <a:ext uri="{FF2B5EF4-FFF2-40B4-BE49-F238E27FC236}">
                <a16:creationId xmlns:a16="http://schemas.microsoft.com/office/drawing/2014/main" id="{63BBFD8E-ECE2-036B-0163-C789F6AA9B8A}"/>
              </a:ext>
            </a:extLst>
          </p:cNvPr>
          <p:cNvSpPr/>
          <p:nvPr/>
        </p:nvSpPr>
        <p:spPr>
          <a:xfrm>
            <a:off x="748483" y="2024190"/>
            <a:ext cx="672347" cy="672347"/>
          </a:xfrm>
          <a:prstGeom prst="donut">
            <a:avLst/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27F7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DBE45A-AEEA-9C41-8E73-A07CDAA885D9}"/>
              </a:ext>
            </a:extLst>
          </p:cNvPr>
          <p:cNvSpPr txBox="1"/>
          <p:nvPr/>
        </p:nvSpPr>
        <p:spPr>
          <a:xfrm>
            <a:off x="1591752" y="2913030"/>
            <a:ext cx="6338283" cy="308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영어를 직접 </a:t>
            </a:r>
            <a:r>
              <a:rPr lang="ko-KR" altLang="en-US" sz="2200" b="1" dirty="0"/>
              <a:t>말하기</a:t>
            </a:r>
            <a:r>
              <a:rPr lang="ko-KR" altLang="en-US" sz="2200" dirty="0"/>
              <a:t> 위주의 학습</a:t>
            </a:r>
            <a:endParaRPr lang="en-US" altLang="ko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실제 환자</a:t>
            </a:r>
            <a:r>
              <a:rPr lang="en-US" altLang="ko-KR" sz="2200" dirty="0"/>
              <a:t>/ </a:t>
            </a:r>
            <a:r>
              <a:rPr lang="ko-KR" altLang="en-US" sz="2200" dirty="0"/>
              <a:t>의사와 대화하는 듯 한 전문적이고 다양한 </a:t>
            </a:r>
            <a:r>
              <a:rPr lang="en-US" altLang="ko-KR" sz="2200" b="1" dirty="0"/>
              <a:t>SCRIPTS</a:t>
            </a:r>
            <a:r>
              <a:rPr lang="en-US" altLang="ko-KR" sz="2200" dirty="0"/>
              <a:t> </a:t>
            </a:r>
            <a:r>
              <a:rPr lang="ko-KR" altLang="en-US" sz="2200" dirty="0"/>
              <a:t>제공</a:t>
            </a:r>
            <a:endParaRPr lang="en-US" altLang="ko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학습을 위한 다양한 컨텐츠 제공</a:t>
            </a:r>
            <a:endParaRPr lang="en-US" altLang="ko-KR" sz="2200" dirty="0"/>
          </a:p>
          <a:p>
            <a:pPr fontAlgn="base">
              <a:lnSpc>
                <a:spcPct val="150000"/>
              </a:lnSpc>
            </a:pPr>
            <a:endParaRPr lang="en-US" altLang="ko-KR" sz="2200" dirty="0"/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2212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28EDB-227A-16B8-E7AD-ED9FF849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0" y="783770"/>
            <a:ext cx="4772297" cy="592921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2F6611-9F0B-B437-3D3E-B8FA334060EF}"/>
              </a:ext>
            </a:extLst>
          </p:cNvPr>
          <p:cNvSpPr/>
          <p:nvPr/>
        </p:nvSpPr>
        <p:spPr>
          <a:xfrm>
            <a:off x="653143" y="440870"/>
            <a:ext cx="1152799" cy="342901"/>
          </a:xfrm>
          <a:prstGeom prst="roundRect">
            <a:avLst>
              <a:gd name="adj" fmla="val 50000"/>
            </a:avLst>
          </a:prstGeom>
          <a:solidFill>
            <a:srgbClr val="027F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latin typeface="+mj-ea"/>
                <a:ea typeface="+mj-ea"/>
              </a:rPr>
              <a:t>T1 </a:t>
            </a:r>
            <a:r>
              <a:rPr kumimoji="1" lang="en-US" altLang="ko-Kore-KR" sz="1100" dirty="0" err="1">
                <a:latin typeface="+mj-ea"/>
                <a:ea typeface="+mj-ea"/>
              </a:rPr>
              <a:t>CoCo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4875C4-37DC-7DC7-91ED-AF6F893B3C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05942" y="612321"/>
            <a:ext cx="9509758" cy="0"/>
          </a:xfrm>
          <a:prstGeom prst="line">
            <a:avLst/>
          </a:prstGeom>
          <a:ln>
            <a:solidFill>
              <a:srgbClr val="027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9D0594-2438-C2B9-016E-AD08429AA923}"/>
              </a:ext>
            </a:extLst>
          </p:cNvPr>
          <p:cNvSpPr txBox="1"/>
          <p:nvPr/>
        </p:nvSpPr>
        <p:spPr>
          <a:xfrm>
            <a:off x="653143" y="92186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시스템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2B2905-CB6C-1549-1EDE-AB04DAAB7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75" r="10484"/>
          <a:stretch/>
        </p:blipFill>
        <p:spPr>
          <a:xfrm>
            <a:off x="339808" y="1463069"/>
            <a:ext cx="6426752" cy="48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1011</Words>
  <Application>Microsoft Macintosh PowerPoint</Application>
  <PresentationFormat>와이드스크린</PresentationFormat>
  <Paragraphs>268</Paragraphs>
  <Slides>28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NURVO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NURVO</dc:title>
  <dc:creator>김유리</dc:creator>
  <cp:lastModifiedBy>전지민</cp:lastModifiedBy>
  <cp:revision>10</cp:revision>
  <dcterms:created xsi:type="dcterms:W3CDTF">2023-08-21T05:28:58Z</dcterms:created>
  <dcterms:modified xsi:type="dcterms:W3CDTF">2023-08-23T14:54:11Z</dcterms:modified>
</cp:coreProperties>
</file>